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80" r:id="rId4"/>
    <p:sldId id="261" r:id="rId5"/>
    <p:sldId id="285" r:id="rId6"/>
    <p:sldId id="264" r:id="rId7"/>
    <p:sldId id="279" r:id="rId8"/>
    <p:sldId id="283" r:id="rId9"/>
    <p:sldId id="287" r:id="rId10"/>
    <p:sldId id="258" r:id="rId11"/>
    <p:sldId id="267" r:id="rId12"/>
    <p:sldId id="281" r:id="rId13"/>
    <p:sldId id="269" r:id="rId14"/>
    <p:sldId id="270" r:id="rId15"/>
    <p:sldId id="274" r:id="rId16"/>
    <p:sldId id="286" r:id="rId17"/>
    <p:sldId id="277" r:id="rId18"/>
    <p:sldId id="272" r:id="rId19"/>
    <p:sldId id="273" r:id="rId20"/>
    <p:sldId id="289"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5050"/>
    <a:srgbClr val="0033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0343" autoAdjust="0"/>
  </p:normalViewPr>
  <p:slideViewPr>
    <p:cSldViewPr>
      <p:cViewPr varScale="1">
        <p:scale>
          <a:sx n="73" d="100"/>
          <a:sy n="73" d="100"/>
        </p:scale>
        <p:origin x="-966" y="-90"/>
      </p:cViewPr>
      <p:guideLst>
        <p:guide orient="horz" pos="2160"/>
        <p:guide pos="2880"/>
      </p:guideLst>
    </p:cSldViewPr>
  </p:slideViewPr>
  <p:outlineViewPr>
    <p:cViewPr>
      <p:scale>
        <a:sx n="33" d="100"/>
        <a:sy n="33" d="100"/>
      </p:scale>
      <p:origin x="0" y="2506"/>
    </p:cViewPr>
  </p:outlineViewPr>
  <p:notesTextViewPr>
    <p:cViewPr>
      <p:scale>
        <a:sx n="100" d="100"/>
        <a:sy n="100" d="100"/>
      </p:scale>
      <p:origin x="0" y="0"/>
    </p:cViewPr>
  </p:notesTextViewPr>
  <p:notesViewPr>
    <p:cSldViewPr>
      <p:cViewPr varScale="1">
        <p:scale>
          <a:sx n="89" d="100"/>
          <a:sy n="89" d="100"/>
        </p:scale>
        <p:origin x="-307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764026402640261"/>
          <c:y val="5.5555555555555552E-2"/>
        </c:manualLayout>
      </c:layout>
      <c:overlay val="0"/>
    </c:title>
    <c:autoTitleDeleted val="0"/>
    <c:plotArea>
      <c:layout/>
      <c:barChart>
        <c:barDir val="col"/>
        <c:grouping val="clustered"/>
        <c:varyColors val="0"/>
        <c:ser>
          <c:idx val="0"/>
          <c:order val="0"/>
          <c:tx>
            <c:strRef>
              <c:f>Sheet1!$B$1</c:f>
              <c:strCache>
                <c:ptCount val="1"/>
                <c:pt idx="0">
                  <c:v>Turnover Rate</c:v>
                </c:pt>
              </c:strCache>
            </c:strRef>
          </c:tx>
          <c:invertIfNegative val="0"/>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0.00%</c:formatCode>
                <c:ptCount val="7"/>
                <c:pt idx="0">
                  <c:v>0.113</c:v>
                </c:pt>
                <c:pt idx="1">
                  <c:v>0.1028</c:v>
                </c:pt>
                <c:pt idx="2">
                  <c:v>0.1114</c:v>
                </c:pt>
                <c:pt idx="3">
                  <c:v>8.7599999999999997E-2</c:v>
                </c:pt>
                <c:pt idx="4">
                  <c:v>0.1038</c:v>
                </c:pt>
                <c:pt idx="5">
                  <c:v>0.125</c:v>
                </c:pt>
                <c:pt idx="6">
                  <c:v>0.10920000000000001</c:v>
                </c:pt>
              </c:numCache>
            </c:numRef>
          </c:val>
        </c:ser>
        <c:dLbls>
          <c:showLegendKey val="0"/>
          <c:showVal val="0"/>
          <c:showCatName val="0"/>
          <c:showSerName val="0"/>
          <c:showPercent val="0"/>
          <c:showBubbleSize val="0"/>
        </c:dLbls>
        <c:gapWidth val="150"/>
        <c:axId val="117840896"/>
        <c:axId val="136454912"/>
      </c:barChart>
      <c:catAx>
        <c:axId val="117840896"/>
        <c:scaling>
          <c:orientation val="minMax"/>
        </c:scaling>
        <c:delete val="0"/>
        <c:axPos val="b"/>
        <c:numFmt formatCode="General" sourceLinked="1"/>
        <c:majorTickMark val="out"/>
        <c:minorTickMark val="none"/>
        <c:tickLblPos val="nextTo"/>
        <c:crossAx val="136454912"/>
        <c:crosses val="autoZero"/>
        <c:auto val="1"/>
        <c:lblAlgn val="ctr"/>
        <c:lblOffset val="100"/>
        <c:noMultiLvlLbl val="0"/>
      </c:catAx>
      <c:valAx>
        <c:axId val="136454912"/>
        <c:scaling>
          <c:orientation val="minMax"/>
        </c:scaling>
        <c:delete val="0"/>
        <c:axPos val="l"/>
        <c:majorGridlines/>
        <c:numFmt formatCode="0.00%" sourceLinked="1"/>
        <c:majorTickMark val="out"/>
        <c:minorTickMark val="none"/>
        <c:tickLblPos val="nextTo"/>
        <c:crossAx val="117840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manualLayout>
          <c:layoutTarget val="inner"/>
          <c:xMode val="edge"/>
          <c:yMode val="edge"/>
          <c:x val="0.13823442208612813"/>
          <c:y val="8.4145849181710058E-2"/>
          <c:w val="0.73182669874599005"/>
          <c:h val="0.67481130535092748"/>
        </c:manualLayout>
      </c:layout>
      <c:lineChart>
        <c:grouping val="standard"/>
        <c:varyColors val="0"/>
        <c:ser>
          <c:idx val="0"/>
          <c:order val="0"/>
          <c:tx>
            <c:strRef>
              <c:f>Sheet1!$B$1</c:f>
              <c:strCache>
                <c:ptCount val="1"/>
                <c:pt idx="0">
                  <c:v># of violent encounters by OCSO</c:v>
                </c:pt>
              </c:strCache>
            </c:strRef>
          </c:tx>
          <c:marker>
            <c:symbol val="none"/>
          </c:marker>
          <c:cat>
            <c:numRef>
              <c:f>Sheet1!$A$2:$A$4</c:f>
              <c:numCache>
                <c:formatCode>General</c:formatCode>
                <c:ptCount val="3"/>
                <c:pt idx="0">
                  <c:v>2011</c:v>
                </c:pt>
                <c:pt idx="1">
                  <c:v>2012</c:v>
                </c:pt>
                <c:pt idx="2">
                  <c:v>2013</c:v>
                </c:pt>
              </c:numCache>
            </c:numRef>
          </c:cat>
          <c:val>
            <c:numRef>
              <c:f>Sheet1!$B$2:$B$4</c:f>
              <c:numCache>
                <c:formatCode>General</c:formatCode>
                <c:ptCount val="3"/>
                <c:pt idx="0">
                  <c:v>185</c:v>
                </c:pt>
                <c:pt idx="1">
                  <c:v>264</c:v>
                </c:pt>
                <c:pt idx="2">
                  <c:v>323</c:v>
                </c:pt>
              </c:numCache>
            </c:numRef>
          </c:val>
          <c:smooth val="0"/>
        </c:ser>
        <c:dLbls>
          <c:showLegendKey val="0"/>
          <c:showVal val="0"/>
          <c:showCatName val="0"/>
          <c:showSerName val="0"/>
          <c:showPercent val="0"/>
          <c:showBubbleSize val="0"/>
        </c:dLbls>
        <c:marker val="1"/>
        <c:smooth val="0"/>
        <c:axId val="102486016"/>
        <c:axId val="39490304"/>
      </c:lineChart>
      <c:catAx>
        <c:axId val="102486016"/>
        <c:scaling>
          <c:orientation val="minMax"/>
        </c:scaling>
        <c:delete val="0"/>
        <c:axPos val="b"/>
        <c:numFmt formatCode="General" sourceLinked="1"/>
        <c:majorTickMark val="out"/>
        <c:minorTickMark val="none"/>
        <c:tickLblPos val="nextTo"/>
        <c:crossAx val="39490304"/>
        <c:crosses val="autoZero"/>
        <c:auto val="1"/>
        <c:lblAlgn val="ctr"/>
        <c:lblOffset val="100"/>
        <c:noMultiLvlLbl val="0"/>
      </c:catAx>
      <c:valAx>
        <c:axId val="39490304"/>
        <c:scaling>
          <c:orientation val="minMax"/>
        </c:scaling>
        <c:delete val="0"/>
        <c:axPos val="l"/>
        <c:majorGridlines/>
        <c:numFmt formatCode="General" sourceLinked="1"/>
        <c:majorTickMark val="out"/>
        <c:minorTickMark val="none"/>
        <c:tickLblPos val="nextTo"/>
        <c:crossAx val="102486016"/>
        <c:crosses val="autoZero"/>
        <c:crossBetween val="between"/>
      </c:valAx>
    </c:plotArea>
    <c:legend>
      <c:legendPos val="r"/>
      <c:layout>
        <c:manualLayout>
          <c:xMode val="edge"/>
          <c:yMode val="edge"/>
          <c:x val="0.52901173811606883"/>
          <c:y val="0.3825600095442615"/>
          <c:w val="0.30740801497035092"/>
          <c:h val="0.1500314960629921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OCSO Vehicles Replaced by Year</a:t>
            </a:r>
          </a:p>
        </c:rich>
      </c:tx>
      <c:layout>
        <c:manualLayout>
          <c:xMode val="edge"/>
          <c:yMode val="edge"/>
          <c:x val="0.39476021201233341"/>
          <c:y val="7.4007874015748029E-2"/>
        </c:manualLayout>
      </c:layout>
      <c:overlay val="0"/>
    </c:title>
    <c:autoTitleDeleted val="0"/>
    <c:plotArea>
      <c:layout>
        <c:manualLayout>
          <c:layoutTarget val="inner"/>
          <c:xMode val="edge"/>
          <c:yMode val="edge"/>
          <c:x val="0.17943553165364415"/>
          <c:y val="0.16309131416712447"/>
          <c:w val="0.82056446834635588"/>
          <c:h val="0.69753555514862964"/>
        </c:manualLayout>
      </c:layout>
      <c:barChart>
        <c:barDir val="col"/>
        <c:grouping val="clustered"/>
        <c:varyColors val="0"/>
        <c:ser>
          <c:idx val="0"/>
          <c:order val="0"/>
          <c:tx>
            <c:strRef>
              <c:f>Sheet2!$B$1</c:f>
              <c:strCache>
                <c:ptCount val="1"/>
                <c:pt idx="0">
                  <c:v>Vehicles Replaced</c:v>
                </c:pt>
              </c:strCache>
            </c:strRef>
          </c:tx>
          <c:invertIfNegative val="0"/>
          <c:trendline>
            <c:trendlineType val="linear"/>
            <c:dispRSqr val="0"/>
            <c:dispEq val="0"/>
          </c:trendline>
          <c:cat>
            <c:numRef>
              <c:f>Sheet2!$A$2:$A$8</c:f>
              <c:numCache>
                <c:formatCode>General</c:formatCode>
                <c:ptCount val="7"/>
                <c:pt idx="0">
                  <c:v>2007</c:v>
                </c:pt>
                <c:pt idx="1">
                  <c:v>2008</c:v>
                </c:pt>
                <c:pt idx="2">
                  <c:v>2009</c:v>
                </c:pt>
                <c:pt idx="3">
                  <c:v>2010</c:v>
                </c:pt>
                <c:pt idx="4">
                  <c:v>2011</c:v>
                </c:pt>
                <c:pt idx="5">
                  <c:v>2012</c:v>
                </c:pt>
                <c:pt idx="6">
                  <c:v>2013</c:v>
                </c:pt>
              </c:numCache>
            </c:numRef>
          </c:cat>
          <c:val>
            <c:numRef>
              <c:f>Sheet2!$B$2:$B$8</c:f>
              <c:numCache>
                <c:formatCode>General</c:formatCode>
                <c:ptCount val="7"/>
                <c:pt idx="0">
                  <c:v>53</c:v>
                </c:pt>
                <c:pt idx="1">
                  <c:v>61</c:v>
                </c:pt>
                <c:pt idx="2">
                  <c:v>33</c:v>
                </c:pt>
                <c:pt idx="3">
                  <c:v>39</c:v>
                </c:pt>
                <c:pt idx="4">
                  <c:v>41</c:v>
                </c:pt>
                <c:pt idx="5">
                  <c:v>4</c:v>
                </c:pt>
                <c:pt idx="6">
                  <c:v>34</c:v>
                </c:pt>
              </c:numCache>
            </c:numRef>
          </c:val>
        </c:ser>
        <c:dLbls>
          <c:showLegendKey val="0"/>
          <c:showVal val="0"/>
          <c:showCatName val="0"/>
          <c:showSerName val="0"/>
          <c:showPercent val="0"/>
          <c:showBubbleSize val="0"/>
        </c:dLbls>
        <c:gapWidth val="150"/>
        <c:axId val="39580032"/>
        <c:axId val="39581568"/>
      </c:barChart>
      <c:catAx>
        <c:axId val="39580032"/>
        <c:scaling>
          <c:orientation val="minMax"/>
        </c:scaling>
        <c:delete val="0"/>
        <c:axPos val="b"/>
        <c:numFmt formatCode="General" sourceLinked="1"/>
        <c:majorTickMark val="none"/>
        <c:minorTickMark val="none"/>
        <c:tickLblPos val="nextTo"/>
        <c:crossAx val="39581568"/>
        <c:crosses val="autoZero"/>
        <c:auto val="1"/>
        <c:lblAlgn val="ctr"/>
        <c:lblOffset val="100"/>
        <c:noMultiLvlLbl val="0"/>
      </c:catAx>
      <c:valAx>
        <c:axId val="39581568"/>
        <c:scaling>
          <c:orientation val="minMax"/>
        </c:scaling>
        <c:delete val="0"/>
        <c:axPos val="l"/>
        <c:majorGridlines/>
        <c:numFmt formatCode="General" sourceLinked="1"/>
        <c:majorTickMark val="none"/>
        <c:minorTickMark val="none"/>
        <c:tickLblPos val="nextTo"/>
        <c:crossAx val="39580032"/>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Fleet</a:t>
            </a:r>
            <a:r>
              <a:rPr lang="en-US" baseline="0" dirty="0" smtClean="0"/>
              <a:t> Maintenance </a:t>
            </a:r>
            <a:r>
              <a:rPr lang="en-US" dirty="0" smtClean="0"/>
              <a:t>Costs</a:t>
            </a:r>
            <a:r>
              <a:rPr lang="en-US" dirty="0"/>
              <a:t>*</a:t>
            </a:r>
          </a:p>
        </c:rich>
      </c:tx>
      <c:layout/>
      <c:overlay val="0"/>
    </c:title>
    <c:autoTitleDeleted val="0"/>
    <c:plotArea>
      <c:layout>
        <c:manualLayout>
          <c:layoutTarget val="inner"/>
          <c:xMode val="edge"/>
          <c:yMode val="edge"/>
          <c:x val="8.7053594107188215E-2"/>
          <c:y val="0.20209287759484609"/>
          <c:w val="0.63130626816809188"/>
          <c:h val="0.65434025292293008"/>
        </c:manualLayout>
      </c:layout>
      <c:barChart>
        <c:barDir val="col"/>
        <c:grouping val="clustered"/>
        <c:varyColors val="0"/>
        <c:ser>
          <c:idx val="0"/>
          <c:order val="0"/>
          <c:tx>
            <c:strRef>
              <c:f>Sheet1!$B$1</c:f>
              <c:strCache>
                <c:ptCount val="1"/>
                <c:pt idx="0">
                  <c:v>Costs*</c:v>
                </c:pt>
              </c:strCache>
            </c:strRef>
          </c:tx>
          <c:invertIfNegative val="0"/>
          <c:trendline>
            <c:trendlineType val="linear"/>
            <c:dispRSqr val="0"/>
            <c:dispEq val="0"/>
          </c:trendline>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366</c:v>
                </c:pt>
                <c:pt idx="1">
                  <c:v>396</c:v>
                </c:pt>
                <c:pt idx="2">
                  <c:v>400</c:v>
                </c:pt>
                <c:pt idx="3">
                  <c:v>434</c:v>
                </c:pt>
                <c:pt idx="4">
                  <c:v>462</c:v>
                </c:pt>
                <c:pt idx="5">
                  <c:v>440</c:v>
                </c:pt>
              </c:numCache>
            </c:numRef>
          </c:val>
        </c:ser>
        <c:dLbls>
          <c:showLegendKey val="0"/>
          <c:showVal val="0"/>
          <c:showCatName val="0"/>
          <c:showSerName val="0"/>
          <c:showPercent val="0"/>
          <c:showBubbleSize val="0"/>
        </c:dLbls>
        <c:gapWidth val="150"/>
        <c:axId val="39749888"/>
        <c:axId val="39751680"/>
      </c:barChart>
      <c:catAx>
        <c:axId val="39749888"/>
        <c:scaling>
          <c:orientation val="minMax"/>
        </c:scaling>
        <c:delete val="0"/>
        <c:axPos val="b"/>
        <c:numFmt formatCode="General" sourceLinked="1"/>
        <c:majorTickMark val="out"/>
        <c:minorTickMark val="none"/>
        <c:tickLblPos val="nextTo"/>
        <c:crossAx val="39751680"/>
        <c:crosses val="autoZero"/>
        <c:auto val="1"/>
        <c:lblAlgn val="ctr"/>
        <c:lblOffset val="100"/>
        <c:noMultiLvlLbl val="0"/>
      </c:catAx>
      <c:valAx>
        <c:axId val="39751680"/>
        <c:scaling>
          <c:orientation val="minMax"/>
        </c:scaling>
        <c:delete val="0"/>
        <c:axPos val="l"/>
        <c:majorGridlines/>
        <c:numFmt formatCode="General" sourceLinked="1"/>
        <c:majorTickMark val="out"/>
        <c:minorTickMark val="none"/>
        <c:tickLblPos val="nextTo"/>
        <c:crossAx val="397498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IT Expenditures by Fiscal Year</a:t>
            </a:r>
          </a:p>
        </c:rich>
      </c:tx>
      <c:layout/>
      <c:overlay val="0"/>
    </c:title>
    <c:autoTitleDeleted val="0"/>
    <c:plotArea>
      <c:layout/>
      <c:barChart>
        <c:barDir val="col"/>
        <c:grouping val="clustered"/>
        <c:varyColors val="0"/>
        <c:ser>
          <c:idx val="0"/>
          <c:order val="0"/>
          <c:tx>
            <c:v>Expenditures</c:v>
          </c:tx>
          <c:invertIfNegative val="0"/>
          <c:trendline>
            <c:trendlineType val="exp"/>
            <c:dispRSqr val="0"/>
            <c:dispEq val="0"/>
          </c:trendline>
          <c:trendline>
            <c:trendlineType val="linear"/>
            <c:dispRSqr val="0"/>
            <c:dispEq val="0"/>
          </c:trendline>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_("$"* #,##0_);_("$"* \(#,##0\);_("$"* "-"??_);_(@_)</c:formatCode>
                <c:ptCount val="6"/>
                <c:pt idx="0">
                  <c:v>1589147.72</c:v>
                </c:pt>
                <c:pt idx="1">
                  <c:v>1374171.1</c:v>
                </c:pt>
                <c:pt idx="2">
                  <c:v>1479651.42</c:v>
                </c:pt>
                <c:pt idx="3">
                  <c:v>1302383.8700000001</c:v>
                </c:pt>
                <c:pt idx="4">
                  <c:v>1282377.79</c:v>
                </c:pt>
                <c:pt idx="5">
                  <c:v>1174882.93</c:v>
                </c:pt>
              </c:numCache>
            </c:numRef>
          </c:val>
        </c:ser>
        <c:dLbls>
          <c:showLegendKey val="0"/>
          <c:showVal val="0"/>
          <c:showCatName val="0"/>
          <c:showSerName val="0"/>
          <c:showPercent val="0"/>
          <c:showBubbleSize val="0"/>
        </c:dLbls>
        <c:gapWidth val="150"/>
        <c:axId val="39771136"/>
        <c:axId val="39916288"/>
      </c:barChart>
      <c:catAx>
        <c:axId val="39771136"/>
        <c:scaling>
          <c:orientation val="minMax"/>
        </c:scaling>
        <c:delete val="0"/>
        <c:axPos val="b"/>
        <c:numFmt formatCode="General" sourceLinked="1"/>
        <c:majorTickMark val="none"/>
        <c:minorTickMark val="none"/>
        <c:tickLblPos val="nextTo"/>
        <c:crossAx val="39916288"/>
        <c:crosses val="autoZero"/>
        <c:auto val="1"/>
        <c:lblAlgn val="ctr"/>
        <c:lblOffset val="100"/>
        <c:noMultiLvlLbl val="0"/>
      </c:catAx>
      <c:valAx>
        <c:axId val="39916288"/>
        <c:scaling>
          <c:orientation val="minMax"/>
        </c:scaling>
        <c:delete val="0"/>
        <c:axPos val="l"/>
        <c:majorGridlines/>
        <c:numFmt formatCode="_(&quot;$&quot;* #,##0_);_(&quot;$&quot;* \(#,##0\);_(&quot;$&quot;* &quot;-&quot;??_);_(@_)" sourceLinked="1"/>
        <c:majorTickMark val="none"/>
        <c:minorTickMark val="none"/>
        <c:tickLblPos val="nextTo"/>
        <c:crossAx val="3977113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[Sheriff Special Request 2.xlsx]Sheet2!PivotTable1</c:name>
    <c:fmtId val="-1"/>
  </c:pivotSource>
  <c:chart>
    <c:title>
      <c:tx>
        <c:rich>
          <a:bodyPr/>
          <a:lstStyle/>
          <a:p>
            <a:pPr>
              <a:defRPr/>
            </a:pPr>
            <a:r>
              <a:rPr lang="en-US" sz="2800" dirty="0" smtClean="0"/>
              <a:t>Total  54,542</a:t>
            </a:r>
            <a:endParaRPr lang="en-US" sz="2800" dirty="0"/>
          </a:p>
        </c:rich>
      </c:tx>
      <c:layout>
        <c:manualLayout>
          <c:xMode val="edge"/>
          <c:yMode val="edge"/>
          <c:x val="0.46534186986025244"/>
          <c:y val="0"/>
        </c:manualLayout>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manualLayout>
          <c:layoutTarget val="inner"/>
          <c:xMode val="edge"/>
          <c:yMode val="edge"/>
          <c:x val="9.3169819937921297E-2"/>
          <c:y val="0.17436132983377078"/>
          <c:w val="0.85157043339507377"/>
          <c:h val="0.75137328667249925"/>
        </c:manualLayout>
      </c:layout>
      <c:lineChart>
        <c:grouping val="stacked"/>
        <c:varyColors val="0"/>
        <c:ser>
          <c:idx val="0"/>
          <c:order val="0"/>
          <c:tx>
            <c:strRef>
              <c:f>Sheet2!$B$4</c:f>
              <c:strCache>
                <c:ptCount val="1"/>
                <c:pt idx="0">
                  <c:v>Total</c:v>
                </c:pt>
              </c:strCache>
            </c:strRef>
          </c:tx>
          <c:spPr>
            <a:ln>
              <a:solidFill>
                <a:srgbClr val="FF0000"/>
              </a:solidFill>
            </a:ln>
          </c:spPr>
          <c:marker>
            <c:symbol val="none"/>
          </c:marker>
          <c:cat>
            <c:strRef>
              <c:f>Sheet2!$A$5:$A$17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Sheet2!$B$5:$B$17</c:f>
              <c:numCache>
                <c:formatCode>General</c:formatCode>
                <c:ptCount val="12"/>
                <c:pt idx="0">
                  <c:v>3245</c:v>
                </c:pt>
                <c:pt idx="1">
                  <c:v>3068</c:v>
                </c:pt>
                <c:pt idx="2">
                  <c:v>5239</c:v>
                </c:pt>
                <c:pt idx="3">
                  <c:v>4268</c:v>
                </c:pt>
                <c:pt idx="4">
                  <c:v>4517</c:v>
                </c:pt>
                <c:pt idx="5">
                  <c:v>5214</c:v>
                </c:pt>
                <c:pt idx="6">
                  <c:v>5274</c:v>
                </c:pt>
                <c:pt idx="7">
                  <c:v>4844</c:v>
                </c:pt>
                <c:pt idx="8">
                  <c:v>3974</c:v>
                </c:pt>
                <c:pt idx="9">
                  <c:v>3895</c:v>
                </c:pt>
                <c:pt idx="10">
                  <c:v>3195</c:v>
                </c:pt>
                <c:pt idx="11">
                  <c:v>3218</c:v>
                </c:pt>
              </c:numCache>
            </c:numRef>
          </c:val>
          <c:smooth val="0"/>
        </c:ser>
        <c:dLbls>
          <c:showLegendKey val="0"/>
          <c:showVal val="0"/>
          <c:showCatName val="0"/>
          <c:showSerName val="0"/>
          <c:showPercent val="0"/>
          <c:showBubbleSize val="0"/>
        </c:dLbls>
        <c:marker val="1"/>
        <c:smooth val="0"/>
        <c:axId val="90778624"/>
        <c:axId val="92578560"/>
      </c:lineChart>
      <c:catAx>
        <c:axId val="90778624"/>
        <c:scaling>
          <c:orientation val="minMax"/>
        </c:scaling>
        <c:delete val="0"/>
        <c:axPos val="b"/>
        <c:majorTickMark val="out"/>
        <c:minorTickMark val="none"/>
        <c:tickLblPos val="nextTo"/>
        <c:crossAx val="92578560"/>
        <c:crosses val="autoZero"/>
        <c:auto val="1"/>
        <c:lblAlgn val="ctr"/>
        <c:lblOffset val="100"/>
        <c:noMultiLvlLbl val="0"/>
      </c:catAx>
      <c:valAx>
        <c:axId val="92578560"/>
        <c:scaling>
          <c:orientation val="minMax"/>
        </c:scaling>
        <c:delete val="0"/>
        <c:axPos val="l"/>
        <c:majorGridlines/>
        <c:numFmt formatCode="General" sourceLinked="1"/>
        <c:majorTickMark val="out"/>
        <c:minorTickMark val="none"/>
        <c:tickLblPos val="nextTo"/>
        <c:crossAx val="90778624"/>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Sheriff Special Request 4.xlsx]Sheet2!PivotTable1</c:name>
    <c:fmtId val="-1"/>
  </c:pivotSource>
  <c:chart>
    <c:autoTitleDeleted val="0"/>
    <c:pivotFmts>
      <c:pivotFmt>
        <c:idx val="0"/>
      </c:pivotFmt>
      <c:pivotFmt>
        <c:idx val="1"/>
      </c:pivotFmt>
      <c:pivotFmt>
        <c:idx val="2"/>
      </c:pivotFmt>
      <c:pivotFmt>
        <c:idx val="3"/>
      </c:pivotFmt>
      <c:pivotFmt>
        <c:idx val="4"/>
      </c:pivotFmt>
      <c:pivotFmt>
        <c:idx val="5"/>
      </c:pivotFmt>
    </c:pivotFmts>
    <c:view3D>
      <c:rotX val="15"/>
      <c:rotY val="20"/>
      <c:rAngAx val="0"/>
      <c:perspective val="30"/>
    </c:view3D>
    <c:floor>
      <c:thickness val="0"/>
    </c:floor>
    <c:sideWall>
      <c:thickness val="0"/>
    </c:sideWall>
    <c:backWall>
      <c:thickness val="0"/>
    </c:backWall>
    <c:plotArea>
      <c:layout>
        <c:manualLayout>
          <c:layoutTarget val="inner"/>
          <c:xMode val="edge"/>
          <c:yMode val="edge"/>
          <c:x val="4.9464409897480764E-2"/>
          <c:y val="5.7101133634891381E-2"/>
          <c:w val="0.81766269600915276"/>
          <c:h val="0.76340956050706432"/>
        </c:manualLayout>
      </c:layout>
      <c:line3DChart>
        <c:grouping val="standard"/>
        <c:varyColors val="0"/>
        <c:ser>
          <c:idx val="0"/>
          <c:order val="0"/>
          <c:tx>
            <c:strRef>
              <c:f>Sheet2!$B$4:$B$5</c:f>
              <c:strCache>
                <c:ptCount val="1"/>
                <c:pt idx="0">
                  <c:v>Weekday</c:v>
                </c:pt>
              </c:strCache>
            </c:strRef>
          </c:tx>
          <c:spPr>
            <a:solidFill>
              <a:srgbClr val="000099"/>
            </a:solidFill>
          </c:spPr>
          <c:cat>
            <c:strRef>
              <c:f>Sheet2!$A$6:$A$59</c:f>
              <c:strCache>
                <c:ptCount val="53"/>
                <c:pt idx="0">
                  <c:v>12/30/2012</c:v>
                </c:pt>
                <c:pt idx="1">
                  <c:v>1/6/2013</c:v>
                </c:pt>
                <c:pt idx="2">
                  <c:v>1/13/2013</c:v>
                </c:pt>
                <c:pt idx="3">
                  <c:v>1/20/2013</c:v>
                </c:pt>
                <c:pt idx="4">
                  <c:v>1/27/2013</c:v>
                </c:pt>
                <c:pt idx="5">
                  <c:v>2/3/2013</c:v>
                </c:pt>
                <c:pt idx="6">
                  <c:v>2/10/2013</c:v>
                </c:pt>
                <c:pt idx="7">
                  <c:v>2/17/2013</c:v>
                </c:pt>
                <c:pt idx="8">
                  <c:v>2/24/2013</c:v>
                </c:pt>
                <c:pt idx="9">
                  <c:v>3/3/2013</c:v>
                </c:pt>
                <c:pt idx="10">
                  <c:v>3/10/2013</c:v>
                </c:pt>
                <c:pt idx="11">
                  <c:v>3/17/2013</c:v>
                </c:pt>
                <c:pt idx="12">
                  <c:v>3/24/2013</c:v>
                </c:pt>
                <c:pt idx="13">
                  <c:v>3/31/2013</c:v>
                </c:pt>
                <c:pt idx="14">
                  <c:v>4/7/2013</c:v>
                </c:pt>
                <c:pt idx="15">
                  <c:v>4/14/2013</c:v>
                </c:pt>
                <c:pt idx="16">
                  <c:v>4/21/2013</c:v>
                </c:pt>
                <c:pt idx="17">
                  <c:v>4/28/2013</c:v>
                </c:pt>
                <c:pt idx="18">
                  <c:v>5/5/2013</c:v>
                </c:pt>
                <c:pt idx="19">
                  <c:v>5/12/2013</c:v>
                </c:pt>
                <c:pt idx="20">
                  <c:v>5/19/2013</c:v>
                </c:pt>
                <c:pt idx="21">
                  <c:v>5/26/2013</c:v>
                </c:pt>
                <c:pt idx="22">
                  <c:v>6/2/2013</c:v>
                </c:pt>
                <c:pt idx="23">
                  <c:v>6/9/2013</c:v>
                </c:pt>
                <c:pt idx="24">
                  <c:v>6/16/2013</c:v>
                </c:pt>
                <c:pt idx="25">
                  <c:v>6/23/2013</c:v>
                </c:pt>
                <c:pt idx="26">
                  <c:v>6/30/2013</c:v>
                </c:pt>
                <c:pt idx="27">
                  <c:v>7/7/2013</c:v>
                </c:pt>
                <c:pt idx="28">
                  <c:v>7/14/2013</c:v>
                </c:pt>
                <c:pt idx="29">
                  <c:v>7/21/2013</c:v>
                </c:pt>
                <c:pt idx="30">
                  <c:v>7/28/2013</c:v>
                </c:pt>
                <c:pt idx="31">
                  <c:v>8/4/2013</c:v>
                </c:pt>
                <c:pt idx="32">
                  <c:v>8/11/2013</c:v>
                </c:pt>
                <c:pt idx="33">
                  <c:v>8/18/2013</c:v>
                </c:pt>
                <c:pt idx="34">
                  <c:v>8/25/2013</c:v>
                </c:pt>
                <c:pt idx="35">
                  <c:v>9/1/2013</c:v>
                </c:pt>
                <c:pt idx="36">
                  <c:v>9/8/2013</c:v>
                </c:pt>
                <c:pt idx="37">
                  <c:v>9/15/2013</c:v>
                </c:pt>
                <c:pt idx="38">
                  <c:v>9/22/2013</c:v>
                </c:pt>
                <c:pt idx="39">
                  <c:v>9/29/2013</c:v>
                </c:pt>
                <c:pt idx="40">
                  <c:v>10/6/2013</c:v>
                </c:pt>
                <c:pt idx="41">
                  <c:v>10/13/2013</c:v>
                </c:pt>
                <c:pt idx="42">
                  <c:v>10/20/2013</c:v>
                </c:pt>
                <c:pt idx="43">
                  <c:v>10/27/2013</c:v>
                </c:pt>
                <c:pt idx="44">
                  <c:v>11/3/2013</c:v>
                </c:pt>
                <c:pt idx="45">
                  <c:v>11/10/2013</c:v>
                </c:pt>
                <c:pt idx="46">
                  <c:v>11/17/2013</c:v>
                </c:pt>
                <c:pt idx="47">
                  <c:v>11/24/2013</c:v>
                </c:pt>
                <c:pt idx="48">
                  <c:v>12/1/2013</c:v>
                </c:pt>
                <c:pt idx="49">
                  <c:v>12/8/2013</c:v>
                </c:pt>
                <c:pt idx="50">
                  <c:v>12/15/2013</c:v>
                </c:pt>
                <c:pt idx="51">
                  <c:v>12/22/2013</c:v>
                </c:pt>
                <c:pt idx="52">
                  <c:v>12/29/2013</c:v>
                </c:pt>
              </c:strCache>
            </c:strRef>
          </c:cat>
          <c:val>
            <c:numRef>
              <c:f>Sheet2!$B$6:$B$59</c:f>
              <c:numCache>
                <c:formatCode>General</c:formatCode>
                <c:ptCount val="53"/>
                <c:pt idx="0">
                  <c:v>177</c:v>
                </c:pt>
                <c:pt idx="1">
                  <c:v>380</c:v>
                </c:pt>
                <c:pt idx="2">
                  <c:v>422</c:v>
                </c:pt>
                <c:pt idx="3">
                  <c:v>341</c:v>
                </c:pt>
                <c:pt idx="4">
                  <c:v>430</c:v>
                </c:pt>
                <c:pt idx="5">
                  <c:v>364</c:v>
                </c:pt>
                <c:pt idx="6">
                  <c:v>348</c:v>
                </c:pt>
                <c:pt idx="7">
                  <c:v>336</c:v>
                </c:pt>
                <c:pt idx="8">
                  <c:v>348</c:v>
                </c:pt>
                <c:pt idx="9">
                  <c:v>392</c:v>
                </c:pt>
                <c:pt idx="10">
                  <c:v>677</c:v>
                </c:pt>
                <c:pt idx="11">
                  <c:v>693</c:v>
                </c:pt>
                <c:pt idx="12">
                  <c:v>725</c:v>
                </c:pt>
                <c:pt idx="13">
                  <c:v>584</c:v>
                </c:pt>
                <c:pt idx="14">
                  <c:v>510</c:v>
                </c:pt>
                <c:pt idx="15">
                  <c:v>509</c:v>
                </c:pt>
                <c:pt idx="16">
                  <c:v>515</c:v>
                </c:pt>
                <c:pt idx="17">
                  <c:v>462</c:v>
                </c:pt>
                <c:pt idx="18">
                  <c:v>491</c:v>
                </c:pt>
                <c:pt idx="19">
                  <c:v>502</c:v>
                </c:pt>
                <c:pt idx="20">
                  <c:v>468</c:v>
                </c:pt>
                <c:pt idx="21">
                  <c:v>448</c:v>
                </c:pt>
                <c:pt idx="22">
                  <c:v>580</c:v>
                </c:pt>
                <c:pt idx="23">
                  <c:v>622</c:v>
                </c:pt>
                <c:pt idx="24">
                  <c:v>686</c:v>
                </c:pt>
                <c:pt idx="25">
                  <c:v>671</c:v>
                </c:pt>
                <c:pt idx="26">
                  <c:v>506</c:v>
                </c:pt>
                <c:pt idx="27">
                  <c:v>597</c:v>
                </c:pt>
                <c:pt idx="28">
                  <c:v>683</c:v>
                </c:pt>
                <c:pt idx="29">
                  <c:v>590</c:v>
                </c:pt>
                <c:pt idx="30">
                  <c:v>610</c:v>
                </c:pt>
                <c:pt idx="31">
                  <c:v>556</c:v>
                </c:pt>
                <c:pt idx="32">
                  <c:v>567</c:v>
                </c:pt>
                <c:pt idx="33">
                  <c:v>594</c:v>
                </c:pt>
                <c:pt idx="34">
                  <c:v>552</c:v>
                </c:pt>
                <c:pt idx="35">
                  <c:v>399</c:v>
                </c:pt>
                <c:pt idx="36">
                  <c:v>435</c:v>
                </c:pt>
                <c:pt idx="37">
                  <c:v>524</c:v>
                </c:pt>
                <c:pt idx="38">
                  <c:v>487</c:v>
                </c:pt>
                <c:pt idx="39">
                  <c:v>494</c:v>
                </c:pt>
                <c:pt idx="40">
                  <c:v>545</c:v>
                </c:pt>
                <c:pt idx="41">
                  <c:v>375</c:v>
                </c:pt>
                <c:pt idx="42">
                  <c:v>484</c:v>
                </c:pt>
                <c:pt idx="43">
                  <c:v>293</c:v>
                </c:pt>
                <c:pt idx="44">
                  <c:v>399</c:v>
                </c:pt>
                <c:pt idx="45">
                  <c:v>305</c:v>
                </c:pt>
                <c:pt idx="46">
                  <c:v>419</c:v>
                </c:pt>
                <c:pt idx="47">
                  <c:v>308</c:v>
                </c:pt>
                <c:pt idx="48">
                  <c:v>394</c:v>
                </c:pt>
                <c:pt idx="49">
                  <c:v>394</c:v>
                </c:pt>
                <c:pt idx="50">
                  <c:v>479</c:v>
                </c:pt>
                <c:pt idx="51">
                  <c:v>234</c:v>
                </c:pt>
                <c:pt idx="52">
                  <c:v>110</c:v>
                </c:pt>
              </c:numCache>
            </c:numRef>
          </c:val>
          <c:smooth val="0"/>
        </c:ser>
        <c:ser>
          <c:idx val="1"/>
          <c:order val="1"/>
          <c:tx>
            <c:strRef>
              <c:f>Sheet2!$C$4:$C$5</c:f>
              <c:strCache>
                <c:ptCount val="1"/>
                <c:pt idx="0">
                  <c:v>Weekend</c:v>
                </c:pt>
              </c:strCache>
            </c:strRef>
          </c:tx>
          <c:spPr>
            <a:solidFill>
              <a:srgbClr val="C00000"/>
            </a:solidFill>
            <a:effectLst>
              <a:outerShdw blurRad="50800" dist="50800" dir="5400000" algn="ctr" rotWithShape="0">
                <a:schemeClr val="accent2">
                  <a:lumMod val="50000"/>
                </a:schemeClr>
              </a:outerShdw>
            </a:effectLst>
          </c:spPr>
          <c:cat>
            <c:strRef>
              <c:f>Sheet2!$A$6:$A$59</c:f>
              <c:strCache>
                <c:ptCount val="53"/>
                <c:pt idx="0">
                  <c:v>12/30/2012</c:v>
                </c:pt>
                <c:pt idx="1">
                  <c:v>1/6/2013</c:v>
                </c:pt>
                <c:pt idx="2">
                  <c:v>1/13/2013</c:v>
                </c:pt>
                <c:pt idx="3">
                  <c:v>1/20/2013</c:v>
                </c:pt>
                <c:pt idx="4">
                  <c:v>1/27/2013</c:v>
                </c:pt>
                <c:pt idx="5">
                  <c:v>2/3/2013</c:v>
                </c:pt>
                <c:pt idx="6">
                  <c:v>2/10/2013</c:v>
                </c:pt>
                <c:pt idx="7">
                  <c:v>2/17/2013</c:v>
                </c:pt>
                <c:pt idx="8">
                  <c:v>2/24/2013</c:v>
                </c:pt>
                <c:pt idx="9">
                  <c:v>3/3/2013</c:v>
                </c:pt>
                <c:pt idx="10">
                  <c:v>3/10/2013</c:v>
                </c:pt>
                <c:pt idx="11">
                  <c:v>3/17/2013</c:v>
                </c:pt>
                <c:pt idx="12">
                  <c:v>3/24/2013</c:v>
                </c:pt>
                <c:pt idx="13">
                  <c:v>3/31/2013</c:v>
                </c:pt>
                <c:pt idx="14">
                  <c:v>4/7/2013</c:v>
                </c:pt>
                <c:pt idx="15">
                  <c:v>4/14/2013</c:v>
                </c:pt>
                <c:pt idx="16">
                  <c:v>4/21/2013</c:v>
                </c:pt>
                <c:pt idx="17">
                  <c:v>4/28/2013</c:v>
                </c:pt>
                <c:pt idx="18">
                  <c:v>5/5/2013</c:v>
                </c:pt>
                <c:pt idx="19">
                  <c:v>5/12/2013</c:v>
                </c:pt>
                <c:pt idx="20">
                  <c:v>5/19/2013</c:v>
                </c:pt>
                <c:pt idx="21">
                  <c:v>5/26/2013</c:v>
                </c:pt>
                <c:pt idx="22">
                  <c:v>6/2/2013</c:v>
                </c:pt>
                <c:pt idx="23">
                  <c:v>6/9/2013</c:v>
                </c:pt>
                <c:pt idx="24">
                  <c:v>6/16/2013</c:v>
                </c:pt>
                <c:pt idx="25">
                  <c:v>6/23/2013</c:v>
                </c:pt>
                <c:pt idx="26">
                  <c:v>6/30/2013</c:v>
                </c:pt>
                <c:pt idx="27">
                  <c:v>7/7/2013</c:v>
                </c:pt>
                <c:pt idx="28">
                  <c:v>7/14/2013</c:v>
                </c:pt>
                <c:pt idx="29">
                  <c:v>7/21/2013</c:v>
                </c:pt>
                <c:pt idx="30">
                  <c:v>7/28/2013</c:v>
                </c:pt>
                <c:pt idx="31">
                  <c:v>8/4/2013</c:v>
                </c:pt>
                <c:pt idx="32">
                  <c:v>8/11/2013</c:v>
                </c:pt>
                <c:pt idx="33">
                  <c:v>8/18/2013</c:v>
                </c:pt>
                <c:pt idx="34">
                  <c:v>8/25/2013</c:v>
                </c:pt>
                <c:pt idx="35">
                  <c:v>9/1/2013</c:v>
                </c:pt>
                <c:pt idx="36">
                  <c:v>9/8/2013</c:v>
                </c:pt>
                <c:pt idx="37">
                  <c:v>9/15/2013</c:v>
                </c:pt>
                <c:pt idx="38">
                  <c:v>9/22/2013</c:v>
                </c:pt>
                <c:pt idx="39">
                  <c:v>9/29/2013</c:v>
                </c:pt>
                <c:pt idx="40">
                  <c:v>10/6/2013</c:v>
                </c:pt>
                <c:pt idx="41">
                  <c:v>10/13/2013</c:v>
                </c:pt>
                <c:pt idx="42">
                  <c:v>10/20/2013</c:v>
                </c:pt>
                <c:pt idx="43">
                  <c:v>10/27/2013</c:v>
                </c:pt>
                <c:pt idx="44">
                  <c:v>11/3/2013</c:v>
                </c:pt>
                <c:pt idx="45">
                  <c:v>11/10/2013</c:v>
                </c:pt>
                <c:pt idx="46">
                  <c:v>11/17/2013</c:v>
                </c:pt>
                <c:pt idx="47">
                  <c:v>11/24/2013</c:v>
                </c:pt>
                <c:pt idx="48">
                  <c:v>12/1/2013</c:v>
                </c:pt>
                <c:pt idx="49">
                  <c:v>12/8/2013</c:v>
                </c:pt>
                <c:pt idx="50">
                  <c:v>12/15/2013</c:v>
                </c:pt>
                <c:pt idx="51">
                  <c:v>12/22/2013</c:v>
                </c:pt>
                <c:pt idx="52">
                  <c:v>12/29/2013</c:v>
                </c:pt>
              </c:strCache>
            </c:strRef>
          </c:cat>
          <c:val>
            <c:numRef>
              <c:f>Sheet2!$C$6:$C$59</c:f>
              <c:numCache>
                <c:formatCode>General</c:formatCode>
                <c:ptCount val="53"/>
                <c:pt idx="0">
                  <c:v>301</c:v>
                </c:pt>
                <c:pt idx="1">
                  <c:v>334</c:v>
                </c:pt>
                <c:pt idx="2">
                  <c:v>336</c:v>
                </c:pt>
                <c:pt idx="3">
                  <c:v>432</c:v>
                </c:pt>
                <c:pt idx="4">
                  <c:v>305</c:v>
                </c:pt>
                <c:pt idx="5">
                  <c:v>358</c:v>
                </c:pt>
                <c:pt idx="6">
                  <c:v>464</c:v>
                </c:pt>
                <c:pt idx="7">
                  <c:v>517</c:v>
                </c:pt>
                <c:pt idx="8">
                  <c:v>384</c:v>
                </c:pt>
                <c:pt idx="9">
                  <c:v>438</c:v>
                </c:pt>
                <c:pt idx="10">
                  <c:v>616</c:v>
                </c:pt>
                <c:pt idx="11">
                  <c:v>569</c:v>
                </c:pt>
                <c:pt idx="12">
                  <c:v>687</c:v>
                </c:pt>
                <c:pt idx="13">
                  <c:v>512</c:v>
                </c:pt>
                <c:pt idx="14">
                  <c:v>554</c:v>
                </c:pt>
                <c:pt idx="15">
                  <c:v>426</c:v>
                </c:pt>
                <c:pt idx="16">
                  <c:v>488</c:v>
                </c:pt>
                <c:pt idx="17">
                  <c:v>422</c:v>
                </c:pt>
                <c:pt idx="18">
                  <c:v>407</c:v>
                </c:pt>
                <c:pt idx="19">
                  <c:v>409</c:v>
                </c:pt>
                <c:pt idx="20">
                  <c:v>625</c:v>
                </c:pt>
                <c:pt idx="21">
                  <c:v>841</c:v>
                </c:pt>
                <c:pt idx="22">
                  <c:v>515</c:v>
                </c:pt>
                <c:pt idx="23">
                  <c:v>577</c:v>
                </c:pt>
                <c:pt idx="24">
                  <c:v>610</c:v>
                </c:pt>
                <c:pt idx="25">
                  <c:v>569</c:v>
                </c:pt>
                <c:pt idx="26">
                  <c:v>837</c:v>
                </c:pt>
                <c:pt idx="27">
                  <c:v>541</c:v>
                </c:pt>
                <c:pt idx="28">
                  <c:v>580</c:v>
                </c:pt>
                <c:pt idx="29">
                  <c:v>518</c:v>
                </c:pt>
                <c:pt idx="30">
                  <c:v>544</c:v>
                </c:pt>
                <c:pt idx="31">
                  <c:v>466</c:v>
                </c:pt>
                <c:pt idx="32">
                  <c:v>503</c:v>
                </c:pt>
                <c:pt idx="33">
                  <c:v>450</c:v>
                </c:pt>
                <c:pt idx="34">
                  <c:v>598</c:v>
                </c:pt>
                <c:pt idx="35">
                  <c:v>633</c:v>
                </c:pt>
                <c:pt idx="36">
                  <c:v>406</c:v>
                </c:pt>
                <c:pt idx="37">
                  <c:v>367</c:v>
                </c:pt>
                <c:pt idx="38">
                  <c:v>475</c:v>
                </c:pt>
                <c:pt idx="39">
                  <c:v>436</c:v>
                </c:pt>
                <c:pt idx="40">
                  <c:v>383</c:v>
                </c:pt>
                <c:pt idx="41">
                  <c:v>504</c:v>
                </c:pt>
                <c:pt idx="42">
                  <c:v>350</c:v>
                </c:pt>
                <c:pt idx="43">
                  <c:v>498</c:v>
                </c:pt>
                <c:pt idx="44">
                  <c:v>371</c:v>
                </c:pt>
                <c:pt idx="45">
                  <c:v>407</c:v>
                </c:pt>
                <c:pt idx="46">
                  <c:v>358</c:v>
                </c:pt>
                <c:pt idx="47">
                  <c:v>409</c:v>
                </c:pt>
                <c:pt idx="48">
                  <c:v>315</c:v>
                </c:pt>
                <c:pt idx="49">
                  <c:v>294</c:v>
                </c:pt>
                <c:pt idx="50">
                  <c:v>360</c:v>
                </c:pt>
                <c:pt idx="51">
                  <c:v>540</c:v>
                </c:pt>
                <c:pt idx="52">
                  <c:v>98</c:v>
                </c:pt>
              </c:numCache>
            </c:numRef>
          </c:val>
          <c:smooth val="0"/>
        </c:ser>
        <c:dLbls>
          <c:showLegendKey val="0"/>
          <c:showVal val="0"/>
          <c:showCatName val="0"/>
          <c:showSerName val="0"/>
          <c:showPercent val="0"/>
          <c:showBubbleSize val="0"/>
        </c:dLbls>
        <c:axId val="137865856"/>
        <c:axId val="137875840"/>
        <c:axId val="137872256"/>
      </c:line3DChart>
      <c:catAx>
        <c:axId val="137865856"/>
        <c:scaling>
          <c:orientation val="minMax"/>
        </c:scaling>
        <c:delete val="0"/>
        <c:axPos val="b"/>
        <c:majorTickMark val="out"/>
        <c:minorTickMark val="none"/>
        <c:tickLblPos val="nextTo"/>
        <c:crossAx val="137875840"/>
        <c:crosses val="autoZero"/>
        <c:auto val="1"/>
        <c:lblAlgn val="ctr"/>
        <c:lblOffset val="100"/>
        <c:noMultiLvlLbl val="0"/>
      </c:catAx>
      <c:valAx>
        <c:axId val="137875840"/>
        <c:scaling>
          <c:orientation val="minMax"/>
        </c:scaling>
        <c:delete val="0"/>
        <c:axPos val="l"/>
        <c:majorGridlines/>
        <c:numFmt formatCode="General" sourceLinked="1"/>
        <c:majorTickMark val="out"/>
        <c:minorTickMark val="none"/>
        <c:tickLblPos val="nextTo"/>
        <c:crossAx val="137865856"/>
        <c:crosses val="autoZero"/>
        <c:crossBetween val="between"/>
      </c:valAx>
      <c:serAx>
        <c:axId val="137872256"/>
        <c:scaling>
          <c:orientation val="minMax"/>
        </c:scaling>
        <c:delete val="0"/>
        <c:axPos val="b"/>
        <c:majorTickMark val="out"/>
        <c:minorTickMark val="none"/>
        <c:tickLblPos val="nextTo"/>
        <c:crossAx val="137875840"/>
        <c:crosses val="autoZero"/>
      </c:serAx>
    </c:plotArea>
    <c:legend>
      <c:legendPos val="r"/>
      <c:layout/>
      <c:overlay val="0"/>
    </c:legend>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0.33333</cdr:x>
      <cdr:y>0.03509</cdr:y>
    </cdr:from>
    <cdr:to>
      <cdr:x>0.76923</cdr:x>
      <cdr:y>0.15789</cdr:y>
    </cdr:to>
    <cdr:sp macro="" textlink="">
      <cdr:nvSpPr>
        <cdr:cNvPr id="2" name="TextBox 1"/>
        <cdr:cNvSpPr txBox="1"/>
      </cdr:nvSpPr>
      <cdr:spPr>
        <a:xfrm xmlns:a="http://schemas.openxmlformats.org/drawingml/2006/main">
          <a:off x="2971800" y="152400"/>
          <a:ext cx="38862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Total 54,542 </a:t>
          </a:r>
          <a:endParaRPr lang="en-US"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2"/>
            <a:ext cx="3037840" cy="464820"/>
          </a:xfrm>
          <a:prstGeom prst="rect">
            <a:avLst/>
          </a:prstGeom>
        </p:spPr>
        <p:txBody>
          <a:bodyPr vert="horz" lIns="91440" tIns="45720" rIns="91440" bIns="45720" rtlCol="0"/>
          <a:lstStyle>
            <a:lvl1pPr algn="r">
              <a:defRPr sz="1200"/>
            </a:lvl1pPr>
          </a:lstStyle>
          <a:p>
            <a:fld id="{FA99260E-3374-4EBE-B78A-C78E8F539727}" type="datetimeFigureOut">
              <a:rPr lang="en-US" smtClean="0"/>
              <a:pPr/>
              <a:t>7/24/2014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1440" tIns="45720" rIns="91440" bIns="45720" rtlCol="0" anchor="b"/>
          <a:lstStyle>
            <a:lvl1pPr algn="r">
              <a:defRPr sz="1200"/>
            </a:lvl1pPr>
          </a:lstStyle>
          <a:p>
            <a:fld id="{D72FD690-E12D-47C2-A80C-8FC1E76F9E3A}" type="slidenum">
              <a:rPr lang="en-US" smtClean="0"/>
              <a:pPr/>
              <a:t>‹#›</a:t>
            </a:fld>
            <a:endParaRPr lang="en-US"/>
          </a:p>
        </p:txBody>
      </p:sp>
    </p:spTree>
    <p:extLst>
      <p:ext uri="{BB962C8B-B14F-4D97-AF65-F5344CB8AC3E}">
        <p14:creationId xmlns:p14="http://schemas.microsoft.com/office/powerpoint/2010/main" val="93794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South Urban, All items</a:t>
            </a:r>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replace approximately 45</a:t>
            </a:r>
            <a:r>
              <a:rPr lang="en-US" baseline="0" dirty="0" smtClean="0"/>
              <a:t> MCTS annually to at approximately $3,000 each or $135,000</a:t>
            </a:r>
          </a:p>
          <a:p>
            <a:r>
              <a:rPr lang="en-US" baseline="0" dirty="0" smtClean="0"/>
              <a:t>Software licensing is approximately ????</a:t>
            </a:r>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12</a:t>
            </a:fld>
            <a:endParaRPr lang="en-US"/>
          </a:p>
        </p:txBody>
      </p:sp>
    </p:spTree>
    <p:extLst>
      <p:ext uri="{BB962C8B-B14F-4D97-AF65-F5344CB8AC3E}">
        <p14:creationId xmlns:p14="http://schemas.microsoft.com/office/powerpoint/2010/main" val="352910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15</a:t>
            </a:fld>
            <a:endParaRPr lang="en-US"/>
          </a:p>
        </p:txBody>
      </p:sp>
    </p:spTree>
    <p:extLst>
      <p:ext uri="{BB962C8B-B14F-4D97-AF65-F5344CB8AC3E}">
        <p14:creationId xmlns:p14="http://schemas.microsoft.com/office/powerpoint/2010/main" val="59087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Average Time on call prior to relinquishing</a:t>
            </a:r>
            <a:r>
              <a:rPr lang="en-US" sz="1200" baseline="0" dirty="0" smtClean="0"/>
              <a:t> to FHP   </a:t>
            </a:r>
            <a:r>
              <a:rPr lang="en-US" sz="1200" dirty="0" smtClean="0">
                <a:solidFill>
                  <a:srgbClr val="FF0000"/>
                </a:solidFill>
              </a:rPr>
              <a:t>33.6 minutes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w/injury 6 </a:t>
            </a:r>
            <a:r>
              <a:rPr lang="en-US" sz="1200" dirty="0" err="1" smtClean="0"/>
              <a:t>hrs</a:t>
            </a:r>
            <a:r>
              <a:rPr lang="en-US" sz="1200" dirty="0" smtClean="0"/>
              <a:t> 53 minutes</a:t>
            </a:r>
            <a:endParaRPr lang="en-US" sz="1200" dirty="0" smtClean="0">
              <a:solidFill>
                <a:srgbClr val="FF0000"/>
              </a:solidFill>
            </a:endParaRPr>
          </a:p>
          <a:p>
            <a:r>
              <a:rPr lang="en-US" dirty="0" smtClean="0"/>
              <a:t>w/o injury 1 </a:t>
            </a:r>
            <a:r>
              <a:rPr lang="en-US" dirty="0" err="1" smtClean="0"/>
              <a:t>hr</a:t>
            </a:r>
            <a:r>
              <a:rPr lang="en-US" dirty="0" smtClean="0"/>
              <a:t> 57 minutes</a:t>
            </a:r>
          </a:p>
          <a:p>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16</a:t>
            </a:fld>
            <a:endParaRPr lang="en-US"/>
          </a:p>
        </p:txBody>
      </p:sp>
    </p:spTree>
    <p:extLst>
      <p:ext uri="{BB962C8B-B14F-4D97-AF65-F5344CB8AC3E}">
        <p14:creationId xmlns:p14="http://schemas.microsoft.com/office/powerpoint/2010/main" val="43848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17</a:t>
            </a:fld>
            <a:endParaRPr lang="en-US"/>
          </a:p>
        </p:txBody>
      </p:sp>
    </p:spTree>
    <p:extLst>
      <p:ext uri="{BB962C8B-B14F-4D97-AF65-F5344CB8AC3E}">
        <p14:creationId xmlns:p14="http://schemas.microsoft.com/office/powerpoint/2010/main" val="52615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My question to you is this?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not this data, what data or formula will this Board utilize in determining the number of deputies and civilian employees required to accomplish our mandate of providing law enforcement services to the citizens and visitors of Okaloosa County?  What data will you use to determine the amount of fuel or electricity or other operational cost needed? What data, formula or comparative analysis will this Board utilize when determining the merits of our budget proposal?   What</a:t>
            </a:r>
            <a:r>
              <a:rPr lang="en-US" sz="1200" kern="1200" baseline="0" dirty="0" smtClean="0">
                <a:solidFill>
                  <a:schemeClr val="tx1"/>
                </a:solidFill>
                <a:effectLst/>
                <a:latin typeface="+mn-lt"/>
                <a:ea typeface="+mn-ea"/>
                <a:cs typeface="+mn-cs"/>
              </a:rPr>
              <a:t> data did you use to determine EMS increase?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3</a:t>
            </a:fld>
            <a:endParaRPr lang="en-US"/>
          </a:p>
        </p:txBody>
      </p:sp>
    </p:spTree>
    <p:extLst>
      <p:ext uri="{BB962C8B-B14F-4D97-AF65-F5344CB8AC3E}">
        <p14:creationId xmlns:p14="http://schemas.microsoft.com/office/powerpoint/2010/main" val="138491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County Parks</a:t>
            </a:r>
            <a:r>
              <a:rPr lang="en-US" baseline="0" dirty="0" smtClean="0"/>
              <a:t> $18 per year, </a:t>
            </a:r>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4</a:t>
            </a:fld>
            <a:endParaRPr lang="en-US"/>
          </a:p>
        </p:txBody>
      </p:sp>
    </p:spTree>
    <p:extLst>
      <p:ext uri="{BB962C8B-B14F-4D97-AF65-F5344CB8AC3E}">
        <p14:creationId xmlns:p14="http://schemas.microsoft.com/office/powerpoint/2010/main" val="186918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5</a:t>
            </a:fld>
            <a:endParaRPr lang="en-US"/>
          </a:p>
        </p:txBody>
      </p:sp>
    </p:spTree>
    <p:extLst>
      <p:ext uri="{BB962C8B-B14F-4D97-AF65-F5344CB8AC3E}">
        <p14:creationId xmlns:p14="http://schemas.microsoft.com/office/powerpoint/2010/main" val="23340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FECBA2-6430-42CD-9844-3C34A004A066}"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Police Chiefs </a:t>
            </a:r>
            <a:r>
              <a:rPr lang="en-US" b="1" dirty="0" err="1" smtClean="0"/>
              <a:t>Assocaition</a:t>
            </a:r>
            <a:r>
              <a:rPr lang="en-US" b="1" dirty="0" smtClean="0"/>
              <a:t> Recommended Time Utilization Formula requires 1/3</a:t>
            </a:r>
            <a:r>
              <a:rPr lang="en-US" b="1" baseline="30000" dirty="0" smtClean="0"/>
              <a:t>rd</a:t>
            </a:r>
            <a:r>
              <a:rPr lang="en-US" b="1" dirty="0" smtClean="0"/>
              <a:t> time for response to calls, 1/3</a:t>
            </a:r>
            <a:r>
              <a:rPr lang="en-US" b="1" baseline="30000" dirty="0" smtClean="0"/>
              <a:t>rd</a:t>
            </a:r>
            <a:r>
              <a:rPr lang="en-US" b="1" dirty="0" smtClean="0"/>
              <a:t> time for follow-up or investigation of cases, and 1/3</a:t>
            </a:r>
            <a:r>
              <a:rPr lang="en-US" b="1" baseline="30000" dirty="0" smtClean="0"/>
              <a:t>rd</a:t>
            </a:r>
            <a:r>
              <a:rPr lang="en-US" b="1" dirty="0" smtClean="0"/>
              <a:t> of time for proactive or preventive measures. With current manpower allocation we struggle to keep up with calls and investigations with no time for proactive and preventive patrol.</a:t>
            </a:r>
            <a:endParaRPr lang="en-US" dirty="0" smtClean="0"/>
          </a:p>
          <a:p>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7</a:t>
            </a:fld>
            <a:endParaRPr lang="en-US"/>
          </a:p>
        </p:txBody>
      </p:sp>
    </p:spTree>
    <p:extLst>
      <p:ext uri="{BB962C8B-B14F-4D97-AF65-F5344CB8AC3E}">
        <p14:creationId xmlns:p14="http://schemas.microsoft.com/office/powerpoint/2010/main" val="249521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OCSO had 50 Deputies injured</a:t>
            </a:r>
            <a:r>
              <a:rPr lang="en-US" baseline="0" dirty="0" smtClean="0"/>
              <a:t> due to assault in FY 2011 which equates to the 19 per 100 or 19% injury ratio/rate.</a:t>
            </a:r>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8</a:t>
            </a:fld>
            <a:endParaRPr lang="en-US"/>
          </a:p>
        </p:txBody>
      </p:sp>
    </p:spTree>
    <p:extLst>
      <p:ext uri="{BB962C8B-B14F-4D97-AF65-F5344CB8AC3E}">
        <p14:creationId xmlns:p14="http://schemas.microsoft.com/office/powerpoint/2010/main" val="305821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a:t>
            </a:r>
            <a:r>
              <a:rPr lang="en-US" baseline="0" dirty="0" smtClean="0"/>
              <a:t> = 185 incidents 2012 = 254 incidents   2013 = 323 </a:t>
            </a:r>
            <a:endParaRPr lang="en-US"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9</a:t>
            </a:fld>
            <a:endParaRPr lang="en-US"/>
          </a:p>
        </p:txBody>
      </p:sp>
    </p:spTree>
    <p:extLst>
      <p:ext uri="{BB962C8B-B14F-4D97-AF65-F5344CB8AC3E}">
        <p14:creationId xmlns:p14="http://schemas.microsoft.com/office/powerpoint/2010/main" val="92535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Industry Standard </a:t>
            </a:r>
            <a:endParaRPr lang="en-US" sz="2400" dirty="0"/>
          </a:p>
        </p:txBody>
      </p:sp>
      <p:sp>
        <p:nvSpPr>
          <p:cNvPr id="4" name="Slide Number Placeholder 3"/>
          <p:cNvSpPr>
            <a:spLocks noGrp="1"/>
          </p:cNvSpPr>
          <p:nvPr>
            <p:ph type="sldNum" sz="quarter" idx="10"/>
          </p:nvPr>
        </p:nvSpPr>
        <p:spPr/>
        <p:txBody>
          <a:bodyPr/>
          <a:lstStyle/>
          <a:p>
            <a:fld id="{D72FD690-E12D-47C2-A80C-8FC1E76F9E3A}" type="slidenum">
              <a:rPr lang="en-US" smtClean="0"/>
              <a:pPr/>
              <a:t>10</a:t>
            </a:fld>
            <a:endParaRPr lang="en-US"/>
          </a:p>
        </p:txBody>
      </p:sp>
    </p:spTree>
    <p:extLst>
      <p:ext uri="{BB962C8B-B14F-4D97-AF65-F5344CB8AC3E}">
        <p14:creationId xmlns:p14="http://schemas.microsoft.com/office/powerpoint/2010/main" val="261867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2D0CC83-A1D0-4715-A86E-E31810D4E20A}" type="datetimeFigureOut">
              <a:rPr lang="en-US" smtClean="0"/>
              <a:pPr/>
              <a:t>7/24/2014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EF5A125-7B21-4D22-A671-F33927E1355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D0CC83-A1D0-4715-A86E-E31810D4E20A}"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5A125-7B21-4D22-A671-F33927E135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D0CC83-A1D0-4715-A86E-E31810D4E20A}"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5A125-7B21-4D22-A671-F33927E1355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76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D0CC83-A1D0-4715-A86E-E31810D4E20A}"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5A125-7B21-4D22-A671-F33927E135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D0CC83-A1D0-4715-A86E-E31810D4E20A}"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5A125-7B21-4D22-A671-F33927E1355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D0CC83-A1D0-4715-A86E-E31810D4E20A}"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5A125-7B21-4D22-A671-F33927E135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2D0CC83-A1D0-4715-A86E-E31810D4E20A}" type="datetimeFigureOut">
              <a:rPr lang="en-US" smtClean="0"/>
              <a:pPr/>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5A125-7B21-4D22-A671-F33927E135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D0CC83-A1D0-4715-A86E-E31810D4E20A}" type="datetimeFigureOut">
              <a:rPr lang="en-US" smtClean="0"/>
              <a:pPr/>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5A125-7B21-4D22-A671-F33927E135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0CC83-A1D0-4715-A86E-E31810D4E20A}" type="datetimeFigureOut">
              <a:rPr lang="en-US" smtClean="0"/>
              <a:pPr/>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5A125-7B21-4D22-A671-F33927E135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D0CC83-A1D0-4715-A86E-E31810D4E20A}"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5A125-7B21-4D22-A671-F33927E135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D0CC83-A1D0-4715-A86E-E31810D4E20A}"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EF5A125-7B21-4D22-A671-F33927E1355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D0CC83-A1D0-4715-A86E-E31810D4E20A}" type="datetimeFigureOut">
              <a:rPr lang="en-US" smtClean="0"/>
              <a:pPr/>
              <a:t>7/24/2014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F5A125-7B21-4D22-A671-F33927E1355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4495800"/>
          </a:xfrm>
        </p:spPr>
        <p:txBody>
          <a:bodyPr anchor="t">
            <a:normAutofit/>
          </a:bodyPr>
          <a:lstStyle/>
          <a:p>
            <a:pPr algn="ctr"/>
            <a:r>
              <a:rPr lang="en-US" sz="4000" dirty="0" smtClean="0">
                <a:solidFill>
                  <a:srgbClr val="00B050"/>
                </a:solidFill>
              </a:rPr>
              <a:t>Okaloosa County Sheriff’s Office</a:t>
            </a:r>
            <a:br>
              <a:rPr lang="en-US" sz="4000" dirty="0" smtClean="0">
                <a:solidFill>
                  <a:srgbClr val="00B050"/>
                </a:solidFill>
              </a:rPr>
            </a:br>
            <a:r>
              <a:rPr lang="en-US" sz="4000" dirty="0" smtClean="0">
                <a:solidFill>
                  <a:srgbClr val="00B050"/>
                </a:solidFill>
              </a:rPr>
              <a:t>Fiscal Year 2015 Budget</a:t>
            </a:r>
            <a:br>
              <a:rPr lang="en-US" sz="4000" dirty="0" smtClean="0">
                <a:solidFill>
                  <a:srgbClr val="00B050"/>
                </a:solidFill>
              </a:rPr>
            </a:br>
            <a:r>
              <a:rPr lang="en-US" sz="4000" dirty="0" smtClean="0">
                <a:solidFill>
                  <a:srgbClr val="00B050"/>
                </a:solidFill>
              </a:rPr>
              <a:t/>
            </a:r>
            <a:br>
              <a:rPr lang="en-US" sz="4000" dirty="0" smtClean="0">
                <a:solidFill>
                  <a:srgbClr val="00B050"/>
                </a:solidFill>
              </a:rPr>
            </a:br>
            <a:r>
              <a:rPr lang="en-US" sz="3600" dirty="0" smtClean="0">
                <a:solidFill>
                  <a:srgbClr val="00B050"/>
                </a:solidFill>
              </a:rPr>
              <a:t>Sheriff Larry R. Ashley</a:t>
            </a:r>
            <a:r>
              <a:rPr lang="en-US" sz="4000" dirty="0" smtClean="0">
                <a:solidFill>
                  <a:srgbClr val="00B050"/>
                </a:solidFill>
              </a:rPr>
              <a:t/>
            </a:r>
            <a:br>
              <a:rPr lang="en-US" sz="4000" dirty="0" smtClean="0">
                <a:solidFill>
                  <a:srgbClr val="00B050"/>
                </a:solidFill>
              </a:rPr>
            </a:br>
            <a:r>
              <a:rPr lang="en-US" sz="2400" dirty="0" smtClean="0">
                <a:solidFill>
                  <a:srgbClr val="00B050"/>
                </a:solidFill>
              </a:rPr>
              <a:t>  Submitted June 1, 2014</a:t>
            </a:r>
            <a:r>
              <a:rPr lang="en-US" sz="4000" dirty="0" smtClean="0">
                <a:solidFill>
                  <a:srgbClr val="00B050"/>
                </a:solidFill>
              </a:rPr>
              <a:t/>
            </a:r>
            <a:br>
              <a:rPr lang="en-US" sz="4000" dirty="0" smtClean="0">
                <a:solidFill>
                  <a:srgbClr val="00B050"/>
                </a:solidFill>
              </a:rPr>
            </a:br>
            <a:r>
              <a:rPr lang="en-US" sz="4000" dirty="0" smtClean="0">
                <a:solidFill>
                  <a:srgbClr val="00B050"/>
                </a:solidFill>
              </a:rPr>
              <a:t/>
            </a:r>
            <a:br>
              <a:rPr lang="en-US" sz="4000" dirty="0" smtClean="0">
                <a:solidFill>
                  <a:srgbClr val="00B050"/>
                </a:solidFill>
              </a:rPr>
            </a:br>
            <a:endParaRPr lang="en-US" sz="4000"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US" dirty="0" smtClean="0"/>
              <a:t>            OCSO Fleet Condition</a:t>
            </a:r>
            <a:endParaRPr lang="en-US" dirty="0"/>
          </a:p>
        </p:txBody>
      </p:sp>
      <p:sp>
        <p:nvSpPr>
          <p:cNvPr id="3" name="Content Placeholder 2"/>
          <p:cNvSpPr>
            <a:spLocks noGrp="1"/>
          </p:cNvSpPr>
          <p:nvPr>
            <p:ph idx="1"/>
          </p:nvPr>
        </p:nvSpPr>
        <p:spPr>
          <a:xfrm>
            <a:off x="457200" y="1143000"/>
            <a:ext cx="8229600" cy="4648200"/>
          </a:xfrm>
        </p:spPr>
        <p:txBody>
          <a:bodyPr/>
          <a:lstStyle/>
          <a:p>
            <a:r>
              <a:rPr lang="en-US" sz="1800" dirty="0" smtClean="0"/>
              <a:t>The Okaloosa County Sheriff's Office tries to maintain a fleet of capable and reliable vehicles which support law enforcement operations.  Our fleet has approximately 300 vehicles that are critical to the daily emergency operations.  We should be replacing them at 5 years or 100,000.  That would be about </a:t>
            </a:r>
            <a:r>
              <a:rPr lang="en-US" sz="2000" b="1" u="sng" dirty="0" smtClean="0"/>
              <a:t>60</a:t>
            </a:r>
            <a:r>
              <a:rPr lang="en-US" sz="1800" dirty="0" smtClean="0"/>
              <a:t> vehicles a year.</a:t>
            </a:r>
          </a:p>
          <a:p>
            <a:pPr>
              <a:buNone/>
            </a:pP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523834871"/>
              </p:ext>
            </p:extLst>
          </p:nvPr>
        </p:nvGraphicFramePr>
        <p:xfrm>
          <a:off x="634042" y="2438400"/>
          <a:ext cx="78486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9600" y="5562600"/>
            <a:ext cx="8077200" cy="1077218"/>
          </a:xfrm>
          <a:prstGeom prst="rect">
            <a:avLst/>
          </a:prstGeom>
          <a:noFill/>
        </p:spPr>
        <p:txBody>
          <a:bodyPr wrap="square" rtlCol="0">
            <a:spAutoFit/>
          </a:bodyPr>
          <a:lstStyle/>
          <a:p>
            <a:r>
              <a:rPr lang="en-US" sz="1600" b="1" dirty="0" smtClean="0">
                <a:solidFill>
                  <a:srgbClr val="FF0000"/>
                </a:solidFill>
              </a:rPr>
              <a:t>Our agency is currently  </a:t>
            </a:r>
            <a:r>
              <a:rPr lang="en-US" sz="1600" b="1" u="sng" dirty="0" smtClean="0">
                <a:solidFill>
                  <a:srgbClr val="FF0000"/>
                </a:solidFill>
              </a:rPr>
              <a:t>155</a:t>
            </a:r>
            <a:r>
              <a:rPr lang="en-US" sz="1600" b="1" dirty="0" smtClean="0">
                <a:solidFill>
                  <a:srgbClr val="FF0000"/>
                </a:solidFill>
              </a:rPr>
              <a:t> </a:t>
            </a:r>
            <a:r>
              <a:rPr lang="en-US" sz="1600" b="1" dirty="0">
                <a:solidFill>
                  <a:srgbClr val="FF0000"/>
                </a:solidFill>
              </a:rPr>
              <a:t>v</a:t>
            </a:r>
            <a:r>
              <a:rPr lang="en-US" sz="1600" b="1" dirty="0" smtClean="0">
                <a:solidFill>
                  <a:srgbClr val="FF0000"/>
                </a:solidFill>
              </a:rPr>
              <a:t>ehicles </a:t>
            </a:r>
            <a:r>
              <a:rPr lang="en-US" sz="1600" b="1" dirty="0">
                <a:solidFill>
                  <a:srgbClr val="FF0000"/>
                </a:solidFill>
              </a:rPr>
              <a:t>b</a:t>
            </a:r>
            <a:r>
              <a:rPr lang="en-US" sz="1600" b="1" dirty="0" smtClean="0">
                <a:solidFill>
                  <a:srgbClr val="FF0000"/>
                </a:solidFill>
              </a:rPr>
              <a:t>ehind </a:t>
            </a:r>
            <a:r>
              <a:rPr lang="en-US" sz="1600" b="1" dirty="0">
                <a:solidFill>
                  <a:srgbClr val="FF0000"/>
                </a:solidFill>
              </a:rPr>
              <a:t>5 </a:t>
            </a:r>
            <a:r>
              <a:rPr lang="en-US" sz="1600" b="1" dirty="0" smtClean="0">
                <a:solidFill>
                  <a:srgbClr val="FF0000"/>
                </a:solidFill>
              </a:rPr>
              <a:t>year </a:t>
            </a:r>
            <a:r>
              <a:rPr lang="en-US" sz="1600" b="1" dirty="0">
                <a:solidFill>
                  <a:srgbClr val="FF0000"/>
                </a:solidFill>
              </a:rPr>
              <a:t>r</a:t>
            </a:r>
            <a:r>
              <a:rPr lang="en-US" sz="1600" b="1" dirty="0" smtClean="0">
                <a:solidFill>
                  <a:srgbClr val="FF0000"/>
                </a:solidFill>
              </a:rPr>
              <a:t>eplacement </a:t>
            </a:r>
            <a:r>
              <a:rPr lang="en-US" sz="1600" b="1" dirty="0">
                <a:solidFill>
                  <a:srgbClr val="FF0000"/>
                </a:solidFill>
              </a:rPr>
              <a:t>s</a:t>
            </a:r>
            <a:r>
              <a:rPr lang="en-US" sz="1600" b="1" dirty="0" smtClean="0">
                <a:solidFill>
                  <a:srgbClr val="FF0000"/>
                </a:solidFill>
              </a:rPr>
              <a:t>chedule </a:t>
            </a:r>
            <a:r>
              <a:rPr lang="en-US" sz="1600" b="1" dirty="0">
                <a:solidFill>
                  <a:srgbClr val="FF0000"/>
                </a:solidFill>
              </a:rPr>
              <a:t>g</a:t>
            </a:r>
            <a:r>
              <a:rPr lang="en-US" sz="1600" b="1" dirty="0" smtClean="0">
                <a:solidFill>
                  <a:srgbClr val="FF0000"/>
                </a:solidFill>
              </a:rPr>
              <a:t>oing </a:t>
            </a:r>
            <a:r>
              <a:rPr lang="en-US" sz="1600" b="1" dirty="0">
                <a:solidFill>
                  <a:srgbClr val="FF0000"/>
                </a:solidFill>
              </a:rPr>
              <a:t>into </a:t>
            </a:r>
            <a:r>
              <a:rPr lang="en-US" sz="1600" b="1" dirty="0" smtClean="0">
                <a:solidFill>
                  <a:srgbClr val="FF0000"/>
                </a:solidFill>
              </a:rPr>
              <a:t>2015</a:t>
            </a:r>
          </a:p>
          <a:p>
            <a:r>
              <a:rPr lang="en-US" sz="1600" b="1" dirty="0" smtClean="0">
                <a:solidFill>
                  <a:srgbClr val="FF0000"/>
                </a:solidFill>
              </a:rPr>
              <a:t>At </a:t>
            </a:r>
            <a:r>
              <a:rPr lang="en-US" sz="1600" b="1" dirty="0">
                <a:solidFill>
                  <a:srgbClr val="FF0000"/>
                </a:solidFill>
              </a:rPr>
              <a:t>the current </a:t>
            </a:r>
            <a:r>
              <a:rPr lang="en-US" sz="1600" b="1" dirty="0" smtClean="0">
                <a:solidFill>
                  <a:srgbClr val="FF0000"/>
                </a:solidFill>
              </a:rPr>
              <a:t>state </a:t>
            </a:r>
            <a:r>
              <a:rPr lang="en-US" sz="1600" b="1" dirty="0">
                <a:solidFill>
                  <a:srgbClr val="FF0000"/>
                </a:solidFill>
              </a:rPr>
              <a:t>c</a:t>
            </a:r>
            <a:r>
              <a:rPr lang="en-US" sz="1600" b="1" dirty="0" smtClean="0">
                <a:solidFill>
                  <a:srgbClr val="FF0000"/>
                </a:solidFill>
              </a:rPr>
              <a:t>ontract </a:t>
            </a:r>
            <a:r>
              <a:rPr lang="en-US" sz="1600" b="1" dirty="0">
                <a:solidFill>
                  <a:srgbClr val="FF0000"/>
                </a:solidFill>
              </a:rPr>
              <a:t>amount of $20,634 per </a:t>
            </a:r>
            <a:r>
              <a:rPr lang="en-US" sz="1600" b="1" dirty="0" smtClean="0">
                <a:solidFill>
                  <a:srgbClr val="FF0000"/>
                </a:solidFill>
              </a:rPr>
              <a:t>vehicle, this </a:t>
            </a:r>
            <a:r>
              <a:rPr lang="en-US" sz="1600" b="1" dirty="0">
                <a:solidFill>
                  <a:srgbClr val="FF0000"/>
                </a:solidFill>
              </a:rPr>
              <a:t>total equals </a:t>
            </a:r>
            <a:r>
              <a:rPr lang="en-US" sz="1600" b="1" dirty="0" smtClean="0">
                <a:solidFill>
                  <a:srgbClr val="FF0000"/>
                </a:solidFill>
              </a:rPr>
              <a:t>$3.2 </a:t>
            </a:r>
            <a:r>
              <a:rPr lang="en-US" sz="1600" b="1" dirty="0">
                <a:solidFill>
                  <a:srgbClr val="FF0000"/>
                </a:solidFill>
              </a:rPr>
              <a:t>million </a:t>
            </a:r>
            <a:r>
              <a:rPr lang="en-US" sz="1600" b="1" dirty="0" smtClean="0">
                <a:solidFill>
                  <a:srgbClr val="FF0000"/>
                </a:solidFill>
              </a:rPr>
              <a:t>dollars to </a:t>
            </a:r>
            <a:r>
              <a:rPr lang="en-US" sz="1600" b="1" dirty="0">
                <a:solidFill>
                  <a:srgbClr val="FF0000"/>
                </a:solidFill>
              </a:rPr>
              <a:t>bring our fleet into compliance with replacement schedule. This does not account for police </a:t>
            </a:r>
            <a:r>
              <a:rPr lang="en-US" sz="1600" b="1" dirty="0" smtClean="0">
                <a:solidFill>
                  <a:srgbClr val="FF0000"/>
                </a:solidFill>
              </a:rPr>
              <a:t>outfitting </a:t>
            </a:r>
            <a:r>
              <a:rPr lang="en-US" sz="1600" b="1" dirty="0">
                <a:solidFill>
                  <a:srgbClr val="FF0000"/>
                </a:solidFill>
              </a:rPr>
              <a:t>of the </a:t>
            </a:r>
            <a:r>
              <a:rPr lang="en-US" sz="1600" b="1" dirty="0" smtClean="0">
                <a:solidFill>
                  <a:srgbClr val="FF0000"/>
                </a:solidFill>
              </a:rPr>
              <a:t>vehicles at approximately $6,000 per vehicle or $1 million dollars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OCSO Fleet Decline </a:t>
            </a:r>
            <a:endParaRPr lang="en-US" dirty="0"/>
          </a:p>
        </p:txBody>
      </p:sp>
      <p:sp>
        <p:nvSpPr>
          <p:cNvPr id="3" name="Content Placeholder 2"/>
          <p:cNvSpPr>
            <a:spLocks noGrp="1"/>
          </p:cNvSpPr>
          <p:nvPr>
            <p:ph idx="1"/>
          </p:nvPr>
        </p:nvSpPr>
        <p:spPr>
          <a:xfrm>
            <a:off x="457200" y="1447800"/>
            <a:ext cx="8229600" cy="4572000"/>
          </a:xfrm>
        </p:spPr>
        <p:txBody>
          <a:bodyPr/>
          <a:lstStyle/>
          <a:p>
            <a:r>
              <a:rPr lang="en-US" sz="1800" dirty="0" smtClean="0"/>
              <a:t>Cost trends will continue to rise, 20% increase since 2008, absent a proactive fleet replacement plan. </a:t>
            </a:r>
            <a:r>
              <a:rPr lang="en-US" sz="1800" b="1" dirty="0" smtClean="0">
                <a:solidFill>
                  <a:srgbClr val="FF0000"/>
                </a:solidFill>
              </a:rPr>
              <a:t>“Dependability is a life saving requirement for law enforcement.”</a:t>
            </a:r>
          </a:p>
          <a:p>
            <a:r>
              <a:rPr lang="en-US" sz="1800" b="1" dirty="0" smtClean="0">
                <a:solidFill>
                  <a:srgbClr val="FF0000"/>
                </a:solidFill>
              </a:rPr>
              <a:t>Currently 1/2 of our fleet has 100k or more miles and is 6 years or older.</a:t>
            </a:r>
          </a:p>
          <a:p>
            <a:endParaRPr lang="en-US" dirty="0"/>
          </a:p>
        </p:txBody>
      </p:sp>
      <p:graphicFrame>
        <p:nvGraphicFramePr>
          <p:cNvPr id="4" name="Chart 3"/>
          <p:cNvGraphicFramePr/>
          <p:nvPr>
            <p:extLst>
              <p:ext uri="{D42A27DB-BD31-4B8C-83A1-F6EECF244321}">
                <p14:modId xmlns:p14="http://schemas.microsoft.com/office/powerpoint/2010/main" val="4225743781"/>
              </p:ext>
            </p:extLst>
          </p:nvPr>
        </p:nvGraphicFramePr>
        <p:xfrm>
          <a:off x="914400" y="2823552"/>
          <a:ext cx="70866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08938" y="6187854"/>
            <a:ext cx="1503938" cy="369332"/>
          </a:xfrm>
          <a:prstGeom prst="rect">
            <a:avLst/>
          </a:prstGeom>
          <a:noFill/>
        </p:spPr>
        <p:txBody>
          <a:bodyPr wrap="none" rtlCol="0">
            <a:spAutoFit/>
          </a:bodyPr>
          <a:lstStyle/>
          <a:p>
            <a:pPr algn="ctr"/>
            <a:r>
              <a:rPr lang="en-US" dirty="0" smtClean="0"/>
              <a:t>*in thousands</a:t>
            </a:r>
            <a:endParaRPr lang="en-US" dirty="0"/>
          </a:p>
        </p:txBody>
      </p:sp>
    </p:spTree>
    <p:extLst>
      <p:ext uri="{BB962C8B-B14F-4D97-AF65-F5344CB8AC3E}">
        <p14:creationId xmlns:p14="http://schemas.microsoft.com/office/powerpoint/2010/main" val="2700617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    OCSO Technology Decline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9591208"/>
              </p:ext>
            </p:extLst>
          </p:nvPr>
        </p:nvGraphicFramePr>
        <p:xfrm>
          <a:off x="381000" y="1371600"/>
          <a:ext cx="8229600" cy="41608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 y="5562600"/>
            <a:ext cx="8915400" cy="1200329"/>
          </a:xfrm>
          <a:prstGeom prst="rect">
            <a:avLst/>
          </a:prstGeom>
          <a:noFill/>
        </p:spPr>
        <p:txBody>
          <a:bodyPr wrap="square" rtlCol="0">
            <a:spAutoFit/>
          </a:bodyPr>
          <a:lstStyle/>
          <a:p>
            <a:r>
              <a:rPr lang="en-US" b="1" dirty="0" smtClean="0">
                <a:solidFill>
                  <a:srgbClr val="FF0000"/>
                </a:solidFill>
              </a:rPr>
              <a:t>We have a 43% failure rate in current in car video systems .  Correction cost $776,000 </a:t>
            </a:r>
          </a:p>
          <a:p>
            <a:r>
              <a:rPr lang="en-US" b="1" dirty="0" smtClean="0">
                <a:solidFill>
                  <a:srgbClr val="FF0000"/>
                </a:solidFill>
              </a:rPr>
              <a:t>We need to replace 45 </a:t>
            </a:r>
            <a:r>
              <a:rPr lang="en-US" b="1" dirty="0">
                <a:solidFill>
                  <a:srgbClr val="FF0000"/>
                </a:solidFill>
              </a:rPr>
              <a:t>MCTs and 30 t</a:t>
            </a:r>
            <a:r>
              <a:rPr lang="en-US" b="1" dirty="0" smtClean="0">
                <a:solidFill>
                  <a:srgbClr val="FF0000"/>
                </a:solidFill>
              </a:rPr>
              <a:t>ablets at a cost of $</a:t>
            </a:r>
            <a:r>
              <a:rPr lang="en-US" b="1" dirty="0">
                <a:solidFill>
                  <a:srgbClr val="FF0000"/>
                </a:solidFill>
              </a:rPr>
              <a:t>300,000</a:t>
            </a:r>
          </a:p>
          <a:p>
            <a:r>
              <a:rPr lang="en-US" b="1" dirty="0" smtClean="0">
                <a:solidFill>
                  <a:srgbClr val="FF0000"/>
                </a:solidFill>
              </a:rPr>
              <a:t>We need 9 </a:t>
            </a:r>
            <a:r>
              <a:rPr lang="en-US" b="1" dirty="0" err="1" smtClean="0">
                <a:solidFill>
                  <a:srgbClr val="FF0000"/>
                </a:solidFill>
              </a:rPr>
              <a:t>Intox</a:t>
            </a:r>
            <a:r>
              <a:rPr lang="en-US" b="1" dirty="0" smtClean="0">
                <a:solidFill>
                  <a:srgbClr val="FF0000"/>
                </a:solidFill>
              </a:rPr>
              <a:t> &amp; Interview rooms repaired for audio/video, replacement, and/or upgrades at a cost of $85,000</a:t>
            </a:r>
          </a:p>
        </p:txBody>
      </p:sp>
    </p:spTree>
    <p:extLst>
      <p:ext uri="{BB962C8B-B14F-4D97-AF65-F5344CB8AC3E}">
        <p14:creationId xmlns:p14="http://schemas.microsoft.com/office/powerpoint/2010/main" val="1677388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704094083"/>
              </p:ext>
            </p:extLst>
          </p:nvPr>
        </p:nvGraphicFramePr>
        <p:xfrm>
          <a:off x="914400" y="685800"/>
          <a:ext cx="7162800" cy="6092497"/>
        </p:xfrm>
        <a:graphic>
          <a:graphicData uri="http://schemas.openxmlformats.org/presentationml/2006/ole">
            <mc:AlternateContent xmlns:mc="http://schemas.openxmlformats.org/markup-compatibility/2006">
              <mc:Choice xmlns:v="urn:schemas-microsoft-com:vml" Requires="v">
                <p:oleObj spid="_x0000_s1067" name="Acrobat Document" r:id="rId3" imgW="4663409" imgH="6034916" progId="AcroExch.Document.7">
                  <p:embed/>
                </p:oleObj>
              </mc:Choice>
              <mc:Fallback>
                <p:oleObj name="Acrobat Document" r:id="rId3" imgW="4663409" imgH="6034916"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85800"/>
                        <a:ext cx="7162800" cy="609249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087331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1042571160"/>
              </p:ext>
            </p:extLst>
          </p:nvPr>
        </p:nvGraphicFramePr>
        <p:xfrm>
          <a:off x="685800" y="685800"/>
          <a:ext cx="7848599" cy="5715000"/>
        </p:xfrm>
        <a:graphic>
          <a:graphicData uri="http://schemas.openxmlformats.org/presentationml/2006/ole">
            <mc:AlternateContent xmlns:mc="http://schemas.openxmlformats.org/markup-compatibility/2006">
              <mc:Choice xmlns:v="urn:schemas-microsoft-com:vml" Requires="v">
                <p:oleObj spid="_x0000_s2089" name="Acrobat Document" r:id="rId3" imgW="4663409" imgH="6034916" progId="AcroExch.Document.7">
                  <p:embed/>
                </p:oleObj>
              </mc:Choice>
              <mc:Fallback>
                <p:oleObj name="Acrobat Document" r:id="rId3" imgW="4663409" imgH="6034916"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784859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58838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hleyl\Desktop\2013 Crash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3" y="1315356"/>
            <a:ext cx="8610599" cy="55680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217555"/>
            <a:ext cx="7416800" cy="754053"/>
          </a:xfrm>
          <a:prstGeom prst="rect">
            <a:avLst/>
          </a:prstGeom>
          <a:noFill/>
        </p:spPr>
        <p:txBody>
          <a:bodyPr wrap="square" rtlCol="0">
            <a:spAutoFit/>
          </a:bodyPr>
          <a:lstStyle/>
          <a:p>
            <a:pPr algn="ctr"/>
            <a:endParaRPr lang="en-US" sz="1900" b="1" dirty="0" smtClean="0"/>
          </a:p>
          <a:p>
            <a:pPr algn="ctr"/>
            <a:r>
              <a:rPr lang="en-US" sz="2400" b="1" dirty="0" smtClean="0"/>
              <a:t>2013 Okaloosa County Traffic Reported </a:t>
            </a:r>
            <a:r>
              <a:rPr lang="en-US" sz="2400" b="1" dirty="0"/>
              <a:t>C</a:t>
            </a:r>
            <a:r>
              <a:rPr lang="en-US" sz="2400" b="1" dirty="0" smtClean="0"/>
              <a:t>rashes  </a:t>
            </a:r>
            <a:r>
              <a:rPr lang="en-US" sz="2400" b="1" u="sng" dirty="0" smtClean="0"/>
              <a:t>5,757</a:t>
            </a:r>
            <a:endParaRPr lang="en-US" sz="2400" dirty="0"/>
          </a:p>
        </p:txBody>
      </p:sp>
    </p:spTree>
    <p:extLst>
      <p:ext uri="{BB962C8B-B14F-4D97-AF65-F5344CB8AC3E}">
        <p14:creationId xmlns:p14="http://schemas.microsoft.com/office/powerpoint/2010/main" val="1203119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shleyl\Desktop\Crash Details 20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 y="2819400"/>
            <a:ext cx="8518526" cy="3878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 y="533400"/>
            <a:ext cx="8518526" cy="2954655"/>
          </a:xfrm>
          <a:prstGeom prst="rect">
            <a:avLst/>
          </a:prstGeom>
          <a:noFill/>
        </p:spPr>
        <p:txBody>
          <a:bodyPr wrap="square" rtlCol="0">
            <a:spAutoFit/>
          </a:bodyPr>
          <a:lstStyle/>
          <a:p>
            <a:r>
              <a:rPr lang="en-US" sz="3200" b="1" dirty="0" smtClean="0"/>
              <a:t>           2013 Okaloosa County Traffic Crashes </a:t>
            </a:r>
          </a:p>
          <a:p>
            <a:endParaRPr lang="en-US" sz="1000" dirty="0" smtClean="0"/>
          </a:p>
          <a:p>
            <a:r>
              <a:rPr lang="en-US" sz="2400" dirty="0" smtClean="0"/>
              <a:t>Received </a:t>
            </a:r>
            <a:r>
              <a:rPr lang="en-US" sz="2400" dirty="0"/>
              <a:t>	</a:t>
            </a:r>
            <a:r>
              <a:rPr lang="en-US" sz="2400" b="1" dirty="0" smtClean="0"/>
              <a:t>5,757</a:t>
            </a:r>
          </a:p>
          <a:p>
            <a:r>
              <a:rPr lang="en-US" sz="2400" dirty="0" smtClean="0"/>
              <a:t>Responded  	</a:t>
            </a:r>
            <a:r>
              <a:rPr lang="en-US" sz="2400" b="1" dirty="0" smtClean="0"/>
              <a:t>4,616 Average time 33.6 minutes</a:t>
            </a:r>
          </a:p>
          <a:p>
            <a:r>
              <a:rPr lang="en-US" sz="2400" dirty="0" smtClean="0"/>
              <a:t>Investigated </a:t>
            </a:r>
            <a:r>
              <a:rPr lang="en-US" sz="2400" b="1" dirty="0" smtClean="0"/>
              <a:t>    1,175   </a:t>
            </a:r>
          </a:p>
          <a:p>
            <a:r>
              <a:rPr lang="en-US" sz="2400" dirty="0" smtClean="0"/>
              <a:t>Average time </a:t>
            </a:r>
            <a:r>
              <a:rPr lang="en-US" sz="2400" dirty="0"/>
              <a:t>on call w/out  </a:t>
            </a:r>
            <a:r>
              <a:rPr lang="en-US" sz="2400" dirty="0" smtClean="0"/>
              <a:t>injuries:   </a:t>
            </a:r>
            <a:r>
              <a:rPr lang="en-US" sz="2400" b="1" dirty="0">
                <a:solidFill>
                  <a:srgbClr val="FF0000"/>
                </a:solidFill>
              </a:rPr>
              <a:t>1 hour 57 minutes</a:t>
            </a:r>
            <a:endParaRPr lang="en-US" sz="2400" dirty="0" smtClean="0"/>
          </a:p>
          <a:p>
            <a:r>
              <a:rPr lang="en-US" sz="2400" dirty="0" smtClean="0"/>
              <a:t>Average time on call with injuries:       </a:t>
            </a:r>
            <a:r>
              <a:rPr lang="en-US" sz="2400" b="1" dirty="0" smtClean="0">
                <a:solidFill>
                  <a:srgbClr val="FF0000"/>
                </a:solidFill>
              </a:rPr>
              <a:t>6 hours 53 minutes</a:t>
            </a:r>
          </a:p>
          <a:p>
            <a:endParaRPr lang="en-US" sz="2400" dirty="0">
              <a:solidFill>
                <a:srgbClr val="FF0000"/>
              </a:solidFill>
            </a:endParaRPr>
          </a:p>
        </p:txBody>
      </p:sp>
    </p:spTree>
    <p:extLst>
      <p:ext uri="{BB962C8B-B14F-4D97-AF65-F5344CB8AC3E}">
        <p14:creationId xmlns:p14="http://schemas.microsoft.com/office/powerpoint/2010/main" val="2645311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9771439"/>
              </p:ext>
            </p:extLst>
          </p:nvPr>
        </p:nvGraphicFramePr>
        <p:xfrm>
          <a:off x="381000" y="1371603"/>
          <a:ext cx="8229599" cy="4419596"/>
        </p:xfrm>
        <a:graphic>
          <a:graphicData uri="http://schemas.openxmlformats.org/drawingml/2006/table">
            <a:tbl>
              <a:tblPr firstRow="1" firstCol="1" bandRow="1">
                <a:tableStyleId>{5C22544A-7EE6-4342-B048-85BDC9FD1C3A}</a:tableStyleId>
              </a:tblPr>
              <a:tblGrid>
                <a:gridCol w="1823012"/>
                <a:gridCol w="1382199"/>
                <a:gridCol w="1212783"/>
                <a:gridCol w="1299411"/>
                <a:gridCol w="1212783"/>
                <a:gridCol w="1114606"/>
                <a:gridCol w="184805"/>
              </a:tblGrid>
              <a:tr h="517190">
                <a:tc>
                  <a:txBody>
                    <a:bodyPr/>
                    <a:lstStyle/>
                    <a:p>
                      <a:pPr marL="0" marR="0">
                        <a:lnSpc>
                          <a:spcPct val="115000"/>
                        </a:lnSpc>
                        <a:spcBef>
                          <a:spcPts val="0"/>
                        </a:spcBef>
                        <a:spcAft>
                          <a:spcPts val="0"/>
                        </a:spcAft>
                      </a:pPr>
                      <a:r>
                        <a:rPr lang="en-US" sz="1800" dirty="0">
                          <a:effectLst/>
                        </a:rPr>
                        <a:t>Annual Calls</a:t>
                      </a:r>
                      <a:endParaRPr lang="en-US" sz="18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800" dirty="0">
                          <a:effectLst/>
                        </a:rPr>
                        <a:t>For Service</a:t>
                      </a:r>
                      <a:endParaRPr lang="en-US" sz="18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r>
              <a:tr h="517190">
                <a:tc>
                  <a:txBody>
                    <a:bodyPr/>
                    <a:lstStyle/>
                    <a:p>
                      <a:pPr marL="0" marR="0">
                        <a:lnSpc>
                          <a:spcPct val="115000"/>
                        </a:lnSpc>
                        <a:spcBef>
                          <a:spcPts val="0"/>
                        </a:spcBef>
                        <a:spcAft>
                          <a:spcPts val="0"/>
                        </a:spcAft>
                      </a:pPr>
                      <a:r>
                        <a:rPr lang="en-US" sz="1400" dirty="0" smtClean="0">
                          <a:effectLst/>
                        </a:rPr>
                        <a:t>District Zone</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b="1" dirty="0">
                          <a:effectLst/>
                        </a:rPr>
                        <a:t> 2009</a:t>
                      </a:r>
                      <a:endParaRPr lang="en-US" sz="1100" b="1"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b="1" dirty="0">
                          <a:effectLst/>
                        </a:rPr>
                        <a:t>2010</a:t>
                      </a:r>
                      <a:endParaRPr lang="en-US" sz="1100" b="1"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b="1" dirty="0">
                          <a:effectLst/>
                        </a:rPr>
                        <a:t>2011</a:t>
                      </a:r>
                      <a:endParaRPr lang="en-US" sz="1100" b="1"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b="1" dirty="0">
                          <a:effectLst/>
                        </a:rPr>
                        <a:t>2012</a:t>
                      </a:r>
                      <a:endParaRPr lang="en-US" sz="1100" b="1"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b="1" dirty="0">
                          <a:effectLst/>
                        </a:rPr>
                        <a:t>2013</a:t>
                      </a:r>
                      <a:endParaRPr lang="en-US" sz="1100" b="1"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nchor="b"/>
                </a:tc>
              </a:tr>
              <a:tr h="783612">
                <a:tc>
                  <a:txBody>
                    <a:bodyPr/>
                    <a:lstStyle/>
                    <a:p>
                      <a:pPr marL="0" marR="0">
                        <a:lnSpc>
                          <a:spcPct val="115000"/>
                        </a:lnSpc>
                        <a:spcBef>
                          <a:spcPts val="0"/>
                        </a:spcBef>
                        <a:spcAft>
                          <a:spcPts val="0"/>
                        </a:spcAft>
                      </a:pPr>
                      <a:r>
                        <a:rPr lang="en-US" sz="1400" dirty="0" smtClean="0">
                          <a:effectLst/>
                        </a:rPr>
                        <a:t>Zone </a:t>
                      </a:r>
                      <a:r>
                        <a:rPr lang="en-US" sz="1400" dirty="0">
                          <a:effectLst/>
                        </a:rPr>
                        <a:t>24</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10154</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11095</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11509</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13357</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smtClean="0">
                          <a:effectLst/>
                        </a:rPr>
                        <a:t>12975</a:t>
                      </a:r>
                      <a:endParaRPr lang="en-US" sz="1600" dirty="0">
                        <a:effectLst/>
                        <a:latin typeface="Calibri"/>
                        <a:ea typeface="Calibri"/>
                        <a:cs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r>
              <a:tr h="783612">
                <a:tc>
                  <a:txBody>
                    <a:bodyPr/>
                    <a:lstStyle/>
                    <a:p>
                      <a:pPr marL="0" marR="0">
                        <a:lnSpc>
                          <a:spcPct val="115000"/>
                        </a:lnSpc>
                        <a:spcBef>
                          <a:spcPts val="0"/>
                        </a:spcBef>
                        <a:spcAft>
                          <a:spcPts val="0"/>
                        </a:spcAft>
                      </a:pPr>
                      <a:r>
                        <a:rPr lang="en-US" sz="1400" dirty="0">
                          <a:effectLst/>
                        </a:rPr>
                        <a:t>Zone 25</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18755</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a:effectLst/>
                        </a:rPr>
                        <a:t>18688</a:t>
                      </a:r>
                      <a:endParaRPr lang="en-US" sz="16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21210</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23065</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23715</a:t>
                      </a:r>
                      <a:endParaRPr lang="en-US" sz="1600" dirty="0">
                        <a:effectLst/>
                        <a:latin typeface="Calibri"/>
                        <a:ea typeface="Calibri"/>
                        <a:cs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r>
              <a:tr h="517190">
                <a:tc>
                  <a:txBody>
                    <a:bodyPr/>
                    <a:lstStyle/>
                    <a:p>
                      <a:pPr marL="0" marR="0">
                        <a:lnSpc>
                          <a:spcPct val="115000"/>
                        </a:lnSpc>
                        <a:spcBef>
                          <a:spcPts val="0"/>
                        </a:spcBef>
                        <a:spcAft>
                          <a:spcPts val="0"/>
                        </a:spcAft>
                      </a:pPr>
                      <a:r>
                        <a:rPr lang="en-US" sz="1400" dirty="0">
                          <a:effectLst/>
                        </a:rPr>
                        <a:t>Zone 26</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8624</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7928</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8246</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8170</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8545</a:t>
                      </a:r>
                      <a:endParaRPr lang="en-US" sz="1600" dirty="0">
                        <a:effectLst/>
                        <a:latin typeface="Calibri"/>
                        <a:ea typeface="Calibri"/>
                        <a:cs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r>
              <a:tr h="517190">
                <a:tc>
                  <a:txBody>
                    <a:bodyPr/>
                    <a:lstStyle/>
                    <a:p>
                      <a:pPr marL="0" marR="0">
                        <a:lnSpc>
                          <a:spcPct val="115000"/>
                        </a:lnSpc>
                        <a:spcBef>
                          <a:spcPts val="0"/>
                        </a:spcBef>
                        <a:spcAft>
                          <a:spcPts val="0"/>
                        </a:spcAft>
                      </a:pPr>
                      <a:r>
                        <a:rPr lang="en-US" sz="1400">
                          <a:effectLst/>
                        </a:rPr>
                        <a:t>Zone 27</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6168</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6745</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8257</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9155</a:t>
                      </a:r>
                      <a:endParaRPr lang="en-US" sz="16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600" dirty="0">
                          <a:effectLst/>
                        </a:rPr>
                        <a:t>9307</a:t>
                      </a:r>
                      <a:endParaRPr lang="en-US" sz="1600" dirty="0">
                        <a:effectLst/>
                        <a:latin typeface="Calibri"/>
                        <a:ea typeface="Calibri"/>
                        <a:cs typeface="Times New Roman"/>
                      </a:endParaRPr>
                    </a:p>
                  </a:txBody>
                  <a:tcPr marL="68580" marR="68580" marT="0" marB="0" anchor="b"/>
                </a:tc>
                <a:tc>
                  <a:txBody>
                    <a:bodyPr/>
                    <a:lstStyle/>
                    <a:p>
                      <a:pPr>
                        <a:lnSpc>
                          <a:spcPct val="115000"/>
                        </a:lnSpc>
                      </a:pPr>
                      <a:endParaRPr lang="en-US" sz="1100">
                        <a:effectLst/>
                        <a:latin typeface="Calibri"/>
                      </a:endParaRPr>
                    </a:p>
                  </a:txBody>
                  <a:tcPr marL="68580" marR="68580" marT="0" marB="0" anchor="b"/>
                </a:tc>
              </a:tr>
              <a:tr h="783612">
                <a:tc>
                  <a:txBody>
                    <a:bodyPr/>
                    <a:lstStyle/>
                    <a:p>
                      <a:pPr marL="0" marR="0">
                        <a:lnSpc>
                          <a:spcPct val="115000"/>
                        </a:lnSpc>
                        <a:spcBef>
                          <a:spcPts val="0"/>
                        </a:spcBef>
                        <a:spcAft>
                          <a:spcPts val="0"/>
                        </a:spcAft>
                      </a:pPr>
                      <a:r>
                        <a:rPr lang="en-US" sz="1400" dirty="0">
                          <a:effectLst/>
                        </a:rPr>
                        <a:t>Grand Total</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b="1" dirty="0" smtClean="0">
                          <a:effectLst/>
                        </a:rPr>
                        <a:t>43,701</a:t>
                      </a:r>
                      <a:endParaRPr lang="en-US" sz="2400" b="1"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b="1" dirty="0" smtClean="0">
                          <a:effectLst/>
                        </a:rPr>
                        <a:t>44,456</a:t>
                      </a:r>
                      <a:endParaRPr lang="en-US" sz="2400" b="1"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b="1" dirty="0" smtClean="0">
                          <a:effectLst/>
                        </a:rPr>
                        <a:t>49,222</a:t>
                      </a:r>
                      <a:endParaRPr lang="en-US" sz="2400" b="1"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b="1" dirty="0" smtClean="0">
                          <a:effectLst/>
                        </a:rPr>
                        <a:t>53,747</a:t>
                      </a:r>
                      <a:endParaRPr lang="en-US" sz="2400" b="1"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b="1" dirty="0" smtClean="0">
                          <a:effectLst/>
                        </a:rPr>
                        <a:t>54,542</a:t>
                      </a:r>
                      <a:endParaRPr lang="en-US" sz="2400" b="1"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r>
            </a:tbl>
          </a:graphicData>
        </a:graphic>
      </p:graphicFrame>
      <p:sp>
        <p:nvSpPr>
          <p:cNvPr id="3" name="TextBox 2"/>
          <p:cNvSpPr txBox="1"/>
          <p:nvPr/>
        </p:nvSpPr>
        <p:spPr>
          <a:xfrm>
            <a:off x="990600" y="685800"/>
            <a:ext cx="6781800" cy="461665"/>
          </a:xfrm>
          <a:prstGeom prst="rect">
            <a:avLst/>
          </a:prstGeom>
          <a:noFill/>
        </p:spPr>
        <p:txBody>
          <a:bodyPr wrap="square" rtlCol="0">
            <a:spAutoFit/>
          </a:bodyPr>
          <a:lstStyle/>
          <a:p>
            <a:pPr algn="ctr"/>
            <a:r>
              <a:rPr lang="en-US" sz="2400" b="1" dirty="0" smtClean="0"/>
              <a:t>OCSO Bed Tax Jurisdiction Annual Calls For Service </a:t>
            </a:r>
            <a:endParaRPr lang="en-US" sz="2400" b="1" dirty="0"/>
          </a:p>
        </p:txBody>
      </p:sp>
      <p:sp>
        <p:nvSpPr>
          <p:cNvPr id="5" name="TextBox 4"/>
          <p:cNvSpPr txBox="1"/>
          <p:nvPr/>
        </p:nvSpPr>
        <p:spPr>
          <a:xfrm>
            <a:off x="762000" y="6019800"/>
            <a:ext cx="7315200" cy="646331"/>
          </a:xfrm>
          <a:prstGeom prst="rect">
            <a:avLst/>
          </a:prstGeom>
          <a:noFill/>
        </p:spPr>
        <p:txBody>
          <a:bodyPr wrap="square" rtlCol="0">
            <a:spAutoFit/>
          </a:bodyPr>
          <a:lstStyle/>
          <a:p>
            <a:r>
              <a:rPr lang="en-US" b="1" dirty="0" smtClean="0">
                <a:solidFill>
                  <a:srgbClr val="FF0000"/>
                </a:solidFill>
              </a:rPr>
              <a:t>OCSO Bed Tax Jurisdiction accounts for 26% of OCSO annual call volume while less than 12% of county residents reside in these patrol zones.  </a:t>
            </a:r>
            <a:endParaRPr lang="en-US" b="1" dirty="0">
              <a:solidFill>
                <a:srgbClr val="FF0000"/>
              </a:solidFill>
            </a:endParaRPr>
          </a:p>
        </p:txBody>
      </p:sp>
    </p:spTree>
    <p:extLst>
      <p:ext uri="{BB962C8B-B14F-4D97-AF65-F5344CB8AC3E}">
        <p14:creationId xmlns:p14="http://schemas.microsoft.com/office/powerpoint/2010/main" val="1728320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687777313"/>
              </p:ext>
            </p:extLst>
          </p:nvPr>
        </p:nvGraphicFramePr>
        <p:xfrm>
          <a:off x="152400" y="2057400"/>
          <a:ext cx="8867775"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2400" y="1219200"/>
            <a:ext cx="8915400" cy="461665"/>
          </a:xfrm>
          <a:prstGeom prst="rect">
            <a:avLst/>
          </a:prstGeom>
          <a:noFill/>
        </p:spPr>
        <p:txBody>
          <a:bodyPr wrap="square" rtlCol="0">
            <a:spAutoFit/>
          </a:bodyPr>
          <a:lstStyle/>
          <a:p>
            <a:pPr algn="ctr"/>
            <a:r>
              <a:rPr lang="en-US" sz="2400" b="1" dirty="0" smtClean="0"/>
              <a:t>OCSO 2013 calls for service by month in bed-tax jurisdiction </a:t>
            </a:r>
            <a:endParaRPr lang="en-US" sz="2400" b="1" dirty="0"/>
          </a:p>
        </p:txBody>
      </p:sp>
    </p:spTree>
    <p:extLst>
      <p:ext uri="{BB962C8B-B14F-4D97-AF65-F5344CB8AC3E}">
        <p14:creationId xmlns:p14="http://schemas.microsoft.com/office/powerpoint/2010/main" val="462221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a:off x="76200" y="1142999"/>
            <a:ext cx="9067800" cy="5029201"/>
          </a:xfrm>
        </p:spPr>
        <p:txBody>
          <a:bodyPr/>
          <a:lstStyle/>
          <a:p>
            <a:pPr marL="0" indent="0" algn="just">
              <a:buNone/>
            </a:pPr>
            <a:r>
              <a:rPr lang="en-US" dirty="0" smtClean="0"/>
              <a:t>.</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782076002"/>
              </p:ext>
            </p:extLst>
          </p:nvPr>
        </p:nvGraphicFramePr>
        <p:xfrm>
          <a:off x="76200" y="1524000"/>
          <a:ext cx="8915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 y="762000"/>
            <a:ext cx="8001000" cy="830997"/>
          </a:xfrm>
          <a:prstGeom prst="rect">
            <a:avLst/>
          </a:prstGeom>
          <a:noFill/>
        </p:spPr>
        <p:txBody>
          <a:bodyPr wrap="square" rtlCol="0">
            <a:spAutoFit/>
          </a:bodyPr>
          <a:lstStyle/>
          <a:p>
            <a:endParaRPr lang="en-US" sz="2400" b="1" dirty="0" smtClean="0"/>
          </a:p>
          <a:p>
            <a:pPr algn="ctr"/>
            <a:r>
              <a:rPr lang="en-US" sz="2400" b="1" dirty="0" smtClean="0"/>
              <a:t>OCSO </a:t>
            </a:r>
            <a:r>
              <a:rPr lang="en-US" sz="2400" b="1" dirty="0"/>
              <a:t>2013 Calls for </a:t>
            </a:r>
            <a:r>
              <a:rPr lang="en-US" sz="2400" b="1" dirty="0" smtClean="0"/>
              <a:t>service by week in bed-tax </a:t>
            </a:r>
            <a:r>
              <a:rPr lang="en-US" sz="2400" b="1" dirty="0"/>
              <a:t>j</a:t>
            </a:r>
            <a:r>
              <a:rPr lang="en-US" sz="2400" b="1" dirty="0" smtClean="0"/>
              <a:t>urisdiction </a:t>
            </a:r>
            <a:endParaRPr lang="en-US" sz="2400" b="1" dirty="0"/>
          </a:p>
        </p:txBody>
      </p:sp>
    </p:spTree>
    <p:extLst>
      <p:ext uri="{BB962C8B-B14F-4D97-AF65-F5344CB8AC3E}">
        <p14:creationId xmlns:p14="http://schemas.microsoft.com/office/powerpoint/2010/main" val="281515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gn="ctr"/>
            <a:r>
              <a:rPr lang="en-US" dirty="0" smtClean="0"/>
              <a:t>Consolidated Budget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4819701"/>
              </p:ext>
            </p:extLst>
          </p:nvPr>
        </p:nvGraphicFramePr>
        <p:xfrm>
          <a:off x="381000" y="1371600"/>
          <a:ext cx="8458199" cy="5237480"/>
        </p:xfrm>
        <a:graphic>
          <a:graphicData uri="http://schemas.openxmlformats.org/drawingml/2006/table">
            <a:tbl>
              <a:tblPr firstRow="1" bandRow="1">
                <a:tableStyleId>{5C22544A-7EE6-4342-B048-85BDC9FD1C3A}</a:tableStyleId>
              </a:tblPr>
              <a:tblGrid>
                <a:gridCol w="2209800"/>
                <a:gridCol w="1371600"/>
                <a:gridCol w="1359464"/>
                <a:gridCol w="1172445"/>
                <a:gridCol w="1172445"/>
                <a:gridCol w="1172445"/>
              </a:tblGrid>
              <a:tr h="762000">
                <a:tc>
                  <a:txBody>
                    <a:bodyPr/>
                    <a:lstStyle/>
                    <a:p>
                      <a:pPr algn="ctr"/>
                      <a:endParaRPr lang="en-US" sz="1600" dirty="0"/>
                    </a:p>
                  </a:txBody>
                  <a:tcPr/>
                </a:tc>
                <a:tc>
                  <a:txBody>
                    <a:bodyPr/>
                    <a:lstStyle/>
                    <a:p>
                      <a:pPr algn="ctr" fontAlgn="b"/>
                      <a:r>
                        <a:rPr lang="en-US" sz="1600" b="0" i="0" u="none" strike="noStrike" baseline="0" dirty="0">
                          <a:solidFill>
                            <a:srgbClr val="000000"/>
                          </a:solidFill>
                          <a:latin typeface="Calibri" pitchFamily="34" charset="0"/>
                        </a:rPr>
                        <a:t> FY </a:t>
                      </a:r>
                      <a:r>
                        <a:rPr lang="en-US" sz="1600" b="0" i="0" u="none" strike="noStrike" baseline="0" dirty="0" smtClean="0">
                          <a:solidFill>
                            <a:srgbClr val="000000"/>
                          </a:solidFill>
                          <a:latin typeface="Calibri" pitchFamily="34" charset="0"/>
                        </a:rPr>
                        <a:t>2007</a:t>
                      </a:r>
                    </a:p>
                    <a:p>
                      <a:pPr algn="ctr" fontAlgn="b"/>
                      <a:r>
                        <a:rPr lang="en-US" sz="1600" b="0" i="0" u="none" strike="noStrike" baseline="0" dirty="0" smtClean="0">
                          <a:solidFill>
                            <a:srgbClr val="000000"/>
                          </a:solidFill>
                          <a:latin typeface="Calibri" pitchFamily="34" charset="0"/>
                        </a:rPr>
                        <a:t>Approved </a:t>
                      </a:r>
                    </a:p>
                  </a:txBody>
                  <a:tcPr marL="0" marR="0" marT="0" marB="0" anchor="ctr"/>
                </a:tc>
                <a:tc>
                  <a:txBody>
                    <a:bodyPr/>
                    <a:lstStyle/>
                    <a:p>
                      <a:pPr algn="ctr" fontAlgn="b"/>
                      <a:r>
                        <a:rPr lang="en-US" sz="1600" b="0" i="0" u="none" strike="noStrike" baseline="0" dirty="0">
                          <a:solidFill>
                            <a:srgbClr val="000000"/>
                          </a:solidFill>
                          <a:latin typeface="Calibri" pitchFamily="34" charset="0"/>
                        </a:rPr>
                        <a:t> FY </a:t>
                      </a:r>
                      <a:r>
                        <a:rPr lang="en-US" sz="1600" b="0" i="0" u="none" strike="noStrike" baseline="0" dirty="0" smtClean="0">
                          <a:solidFill>
                            <a:srgbClr val="000000"/>
                          </a:solidFill>
                          <a:latin typeface="Calibri" pitchFamily="34" charset="0"/>
                        </a:rPr>
                        <a:t>2010</a:t>
                      </a:r>
                    </a:p>
                    <a:p>
                      <a:pPr algn="ctr" fontAlgn="b"/>
                      <a:r>
                        <a:rPr lang="en-US" sz="1600" b="0" i="0" u="none" strike="noStrike" baseline="0" dirty="0" smtClean="0">
                          <a:solidFill>
                            <a:srgbClr val="000000"/>
                          </a:solidFill>
                          <a:latin typeface="Calibri" pitchFamily="34" charset="0"/>
                        </a:rPr>
                        <a:t>Approved</a:t>
                      </a:r>
                    </a:p>
                  </a:txBody>
                  <a:tcPr marL="0" marR="0" marT="0" marB="0" anchor="ctr"/>
                </a:tc>
                <a:tc>
                  <a:txBody>
                    <a:bodyPr/>
                    <a:lstStyle/>
                    <a:p>
                      <a:pPr algn="ctr" fontAlgn="b"/>
                      <a:r>
                        <a:rPr lang="en-US" sz="1600" b="0" i="0" u="none" strike="noStrike" baseline="0" dirty="0" smtClean="0">
                          <a:solidFill>
                            <a:srgbClr val="000000"/>
                          </a:solidFill>
                          <a:latin typeface="Calibri" pitchFamily="34" charset="0"/>
                        </a:rPr>
                        <a:t>FY 2013</a:t>
                      </a:r>
                    </a:p>
                    <a:p>
                      <a:pPr algn="ctr" fontAlgn="b"/>
                      <a:r>
                        <a:rPr lang="en-US" sz="1600" b="0" i="0" u="none" strike="noStrike" baseline="0" dirty="0" smtClean="0">
                          <a:solidFill>
                            <a:srgbClr val="000000"/>
                          </a:solidFill>
                          <a:latin typeface="Calibri" pitchFamily="34" charset="0"/>
                        </a:rPr>
                        <a:t>Approved</a:t>
                      </a:r>
                    </a:p>
                  </a:txBody>
                  <a:tcPr marL="0" marR="0" marT="0" marB="0" anchor="ctr"/>
                </a:tc>
                <a:tc>
                  <a:txBody>
                    <a:bodyPr/>
                    <a:lstStyle/>
                    <a:p>
                      <a:pPr algn="ctr" fontAlgn="b"/>
                      <a:r>
                        <a:rPr lang="en-US" sz="1600" b="0" i="0" u="none" strike="noStrike" baseline="0" dirty="0" smtClean="0">
                          <a:solidFill>
                            <a:srgbClr val="000000"/>
                          </a:solidFill>
                          <a:latin typeface="Calibri" pitchFamily="34" charset="0"/>
                        </a:rPr>
                        <a:t>FY 2014</a:t>
                      </a:r>
                    </a:p>
                    <a:p>
                      <a:pPr algn="ctr" fontAlgn="b"/>
                      <a:r>
                        <a:rPr lang="en-US" sz="1600" b="0" i="0" u="none" strike="noStrike" baseline="0" dirty="0" smtClean="0">
                          <a:solidFill>
                            <a:srgbClr val="000000"/>
                          </a:solidFill>
                          <a:latin typeface="Calibri" pitchFamily="34" charset="0"/>
                        </a:rPr>
                        <a:t>Approved</a:t>
                      </a:r>
                    </a:p>
                  </a:txBody>
                  <a:tcPr marL="0" marR="0" marT="0" marB="0" anchor="ctr"/>
                </a:tc>
                <a:tc>
                  <a:txBody>
                    <a:bodyPr/>
                    <a:lstStyle/>
                    <a:p>
                      <a:pPr algn="ctr"/>
                      <a:r>
                        <a:rPr lang="en-US" sz="1600" dirty="0" smtClean="0">
                          <a:solidFill>
                            <a:schemeClr val="tx1"/>
                          </a:solidFill>
                        </a:rPr>
                        <a:t>FY 2015</a:t>
                      </a:r>
                    </a:p>
                    <a:p>
                      <a:pPr algn="ctr"/>
                      <a:r>
                        <a:rPr lang="en-US" sz="1100" dirty="0" smtClean="0">
                          <a:solidFill>
                            <a:schemeClr val="tx1"/>
                          </a:solidFill>
                        </a:rPr>
                        <a:t>Administrator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Recommendation</a:t>
                      </a:r>
                    </a:p>
                    <a:p>
                      <a:pPr algn="ctr"/>
                      <a:r>
                        <a:rPr lang="en-US" sz="1100" dirty="0" smtClean="0">
                          <a:solidFill>
                            <a:schemeClr val="tx1"/>
                          </a:solidFill>
                        </a:rPr>
                        <a:t>1 million</a:t>
                      </a:r>
                      <a:endParaRPr lang="en-US" sz="1100" dirty="0">
                        <a:solidFill>
                          <a:schemeClr val="tx1"/>
                        </a:solidFill>
                      </a:endParaRPr>
                    </a:p>
                  </a:txBody>
                  <a:tcPr marL="0" marR="0" marT="0" marB="0" anchor="ctr"/>
                </a:tc>
              </a:tr>
              <a:tr h="370840">
                <a:tc>
                  <a:txBody>
                    <a:bodyPr/>
                    <a:lstStyle/>
                    <a:p>
                      <a:r>
                        <a:rPr lang="en-US" sz="1600" dirty="0" smtClean="0"/>
                        <a:t>Budget</a:t>
                      </a:r>
                      <a:endParaRPr lang="en-US" sz="1600" dirty="0"/>
                    </a:p>
                  </a:txBody>
                  <a:tcPr anchor="ctr"/>
                </a:tc>
                <a:tc>
                  <a:txBody>
                    <a:bodyPr/>
                    <a:lstStyle/>
                    <a:p>
                      <a:pPr algn="ctr" fontAlgn="b"/>
                      <a:r>
                        <a:rPr lang="en-US" sz="1600" b="0" i="0" u="none" strike="noStrike" dirty="0" smtClean="0">
                          <a:solidFill>
                            <a:srgbClr val="000000"/>
                          </a:solidFill>
                          <a:latin typeface="Calibri"/>
                        </a:rPr>
                        <a:t>$32,971,648</a:t>
                      </a:r>
                      <a:endParaRPr lang="en-US" sz="1600" b="0" i="0" u="none" strike="noStrike" dirty="0">
                        <a:solidFill>
                          <a:srgbClr val="000000"/>
                        </a:solidFill>
                        <a:latin typeface="Calibri"/>
                      </a:endParaRPr>
                    </a:p>
                  </a:txBody>
                  <a:tcPr marL="0" marR="0" marT="0" marB="0" anchor="ctr"/>
                </a:tc>
                <a:tc>
                  <a:txBody>
                    <a:bodyPr/>
                    <a:lstStyle/>
                    <a:p>
                      <a:pPr algn="ctr" fontAlgn="b"/>
                      <a:r>
                        <a:rPr lang="en-US" sz="1600" b="0" i="0" u="none" strike="noStrike" dirty="0" smtClean="0">
                          <a:solidFill>
                            <a:srgbClr val="000000"/>
                          </a:solidFill>
                          <a:latin typeface="Calibri"/>
                        </a:rPr>
                        <a:t>$31,051,700</a:t>
                      </a:r>
                      <a:endParaRPr lang="en-US" sz="1600" b="0" i="0" u="none" strike="noStrike" dirty="0">
                        <a:solidFill>
                          <a:srgbClr val="000000"/>
                        </a:solidFill>
                        <a:latin typeface="Calibri"/>
                      </a:endParaRPr>
                    </a:p>
                  </a:txBody>
                  <a:tcPr marL="0" marR="0" marT="0" marB="0" anchor="ctr"/>
                </a:tc>
                <a:tc>
                  <a:txBody>
                    <a:bodyPr/>
                    <a:lstStyle/>
                    <a:p>
                      <a:pPr algn="ctr" fontAlgn="b"/>
                      <a:r>
                        <a:rPr lang="en-US" sz="1600" b="0" i="0" u="none" strike="noStrike" dirty="0" smtClean="0">
                          <a:solidFill>
                            <a:srgbClr val="000000"/>
                          </a:solidFill>
                          <a:latin typeface="Calibri"/>
                        </a:rPr>
                        <a:t>$28,098,890</a:t>
                      </a:r>
                      <a:endParaRPr lang="en-US" sz="1600" b="0" i="0" u="none" strike="noStrike" dirty="0">
                        <a:solidFill>
                          <a:srgbClr val="000000"/>
                        </a:solidFill>
                        <a:latin typeface="Calibri"/>
                      </a:endParaRPr>
                    </a:p>
                  </a:txBody>
                  <a:tcPr marL="0" marR="0" marT="0" marB="0" anchor="ctr"/>
                </a:tc>
                <a:tc>
                  <a:txBody>
                    <a:bodyPr/>
                    <a:lstStyle/>
                    <a:p>
                      <a:pPr algn="ctr" fontAlgn="b"/>
                      <a:r>
                        <a:rPr lang="en-US" sz="1600" b="0" i="0" u="none" strike="noStrike" dirty="0" smtClean="0">
                          <a:solidFill>
                            <a:srgbClr val="000000"/>
                          </a:solidFill>
                          <a:latin typeface="Calibri"/>
                        </a:rPr>
                        <a:t>$30,294,780</a:t>
                      </a:r>
                      <a:endParaRPr lang="en-US" sz="1600" b="0" i="0" u="none" strike="noStrike" dirty="0">
                        <a:solidFill>
                          <a:srgbClr val="000000"/>
                        </a:solidFill>
                        <a:latin typeface="Calibri"/>
                      </a:endParaRPr>
                    </a:p>
                  </a:txBody>
                  <a:tcPr marL="0" marR="0" marT="0" marB="0" anchor="ctr"/>
                </a:tc>
                <a:tc>
                  <a:txBody>
                    <a:bodyPr/>
                    <a:lstStyle/>
                    <a:p>
                      <a:pPr algn="ctr"/>
                      <a:r>
                        <a:rPr lang="en-US" sz="1600" dirty="0" smtClean="0">
                          <a:solidFill>
                            <a:schemeClr val="tx1"/>
                          </a:solidFill>
                        </a:rPr>
                        <a:t>$31,098,890</a:t>
                      </a:r>
                    </a:p>
                  </a:txBody>
                  <a:tcPr marL="0" marR="0" marT="0" marB="0" anchor="ctr"/>
                </a:tc>
              </a:tr>
              <a:tr h="370840">
                <a:tc gridSpan="2">
                  <a:txBody>
                    <a:bodyPr/>
                    <a:lstStyle/>
                    <a:p>
                      <a:pPr algn="l"/>
                      <a:r>
                        <a:rPr lang="en-US" sz="1600" b="0" dirty="0" smtClean="0">
                          <a:solidFill>
                            <a:schemeClr val="tx1"/>
                          </a:solidFill>
                        </a:rPr>
                        <a:t>Cumulative Change Since</a:t>
                      </a:r>
                      <a:r>
                        <a:rPr lang="en-US" sz="1600" b="0" baseline="0" dirty="0" smtClean="0">
                          <a:solidFill>
                            <a:schemeClr val="tx1"/>
                          </a:solidFill>
                        </a:rPr>
                        <a:t> FY 2007 </a:t>
                      </a:r>
                      <a:endParaRPr lang="en-US" sz="1600" b="0" dirty="0">
                        <a:solidFill>
                          <a:schemeClr val="tx1"/>
                        </a:solidFill>
                      </a:endParaRPr>
                    </a:p>
                  </a:txBody>
                  <a:tcPr anchor="ctr"/>
                </a:tc>
                <a:tc hMerge="1">
                  <a:txBody>
                    <a:bodyPr/>
                    <a:lstStyle/>
                    <a:p>
                      <a:endParaRPr lang="en-US"/>
                    </a:p>
                  </a:txBody>
                  <a:tcPr/>
                </a:tc>
                <a:tc>
                  <a:txBody>
                    <a:bodyPr/>
                    <a:lstStyle/>
                    <a:p>
                      <a:pPr algn="ctr" fontAlgn="b"/>
                      <a:r>
                        <a:rPr lang="en-US" sz="1600" b="0" i="0" u="none" strike="noStrike" dirty="0" smtClean="0">
                          <a:solidFill>
                            <a:srgbClr val="FF0000"/>
                          </a:solidFill>
                          <a:latin typeface="Calibri"/>
                        </a:rPr>
                        <a:t>($1,919,948)</a:t>
                      </a:r>
                      <a:endParaRPr lang="en-US" sz="1600" b="0" i="0" u="none" strike="noStrike" dirty="0">
                        <a:solidFill>
                          <a:srgbClr val="FF0000"/>
                        </a:solidFill>
                        <a:latin typeface="Calibri"/>
                      </a:endParaRPr>
                    </a:p>
                  </a:txBody>
                  <a:tcPr marL="0" marR="0" marT="0" marB="0" anchor="ctr"/>
                </a:tc>
                <a:tc>
                  <a:txBody>
                    <a:bodyPr/>
                    <a:lstStyle/>
                    <a:p>
                      <a:pPr algn="ctr" fontAlgn="b"/>
                      <a:r>
                        <a:rPr lang="en-US" sz="1600" b="0" i="0" u="none" strike="noStrike" dirty="0" smtClean="0">
                          <a:solidFill>
                            <a:srgbClr val="FF0000"/>
                          </a:solidFill>
                          <a:latin typeface="Calibri"/>
                        </a:rPr>
                        <a:t>($4,872,758)</a:t>
                      </a:r>
                      <a:endParaRPr lang="en-US" sz="1600" b="0" i="0" u="none" strike="noStrike" dirty="0">
                        <a:solidFill>
                          <a:srgbClr val="FF0000"/>
                        </a:solidFill>
                        <a:latin typeface="Calibri"/>
                      </a:endParaRPr>
                    </a:p>
                  </a:txBody>
                  <a:tcPr marL="0" marR="0" marT="0" marB="0" anchor="ctr"/>
                </a:tc>
                <a:tc>
                  <a:txBody>
                    <a:bodyPr/>
                    <a:lstStyle/>
                    <a:p>
                      <a:pPr algn="ctr" fontAlgn="b"/>
                      <a:r>
                        <a:rPr lang="en-US" sz="1600" b="0" i="0" u="none" strike="noStrike" dirty="0" smtClean="0">
                          <a:solidFill>
                            <a:srgbClr val="FF0000"/>
                          </a:solidFill>
                          <a:latin typeface="Calibri"/>
                        </a:rPr>
                        <a:t>($2,676,868)</a:t>
                      </a:r>
                      <a:endParaRPr lang="en-US" sz="1600" b="0" i="0" u="none" strike="noStrike" dirty="0">
                        <a:solidFill>
                          <a:srgbClr val="FF0000"/>
                        </a:solidFill>
                        <a:latin typeface="Calibri"/>
                      </a:endParaRPr>
                    </a:p>
                  </a:txBody>
                  <a:tcPr marL="0" marR="0" marT="0" marB="0" anchor="ctr"/>
                </a:tc>
                <a:tc>
                  <a:txBody>
                    <a:bodyPr/>
                    <a:lstStyle/>
                    <a:p>
                      <a:pPr algn="ctr"/>
                      <a:r>
                        <a:rPr lang="en-US" sz="1600" dirty="0" smtClean="0">
                          <a:solidFill>
                            <a:srgbClr val="FF0000"/>
                          </a:solidFill>
                        </a:rPr>
                        <a:t>($1,872,758)</a:t>
                      </a:r>
                    </a:p>
                    <a:p>
                      <a:pPr algn="ctr"/>
                      <a:r>
                        <a:rPr lang="en-US" sz="1600" b="1" dirty="0" smtClean="0">
                          <a:solidFill>
                            <a:srgbClr val="FF0000"/>
                          </a:solidFill>
                        </a:rPr>
                        <a:t>Down</a:t>
                      </a:r>
                      <a:r>
                        <a:rPr lang="en-US" sz="1600" b="1" baseline="0" dirty="0" smtClean="0">
                          <a:solidFill>
                            <a:srgbClr val="FF0000"/>
                          </a:solidFill>
                        </a:rPr>
                        <a:t> </a:t>
                      </a:r>
                      <a:r>
                        <a:rPr lang="en-US" sz="1600" b="1" dirty="0" smtClean="0">
                          <a:solidFill>
                            <a:srgbClr val="FF0000"/>
                          </a:solidFill>
                        </a:rPr>
                        <a:t>5.6%</a:t>
                      </a:r>
                      <a:endParaRPr lang="en-US" sz="1600" b="1" dirty="0">
                        <a:solidFill>
                          <a:srgbClr val="FF0000"/>
                        </a:solidFill>
                      </a:endParaRPr>
                    </a:p>
                  </a:txBody>
                  <a:tcPr marL="0" marR="0" marT="0" marB="0" anchor="ctr"/>
                </a:tc>
              </a:tr>
              <a:tr h="370840">
                <a:tc>
                  <a:txBody>
                    <a:bodyPr/>
                    <a:lstStyle/>
                    <a:p>
                      <a:r>
                        <a:rPr lang="en-US" sz="1600" dirty="0" smtClean="0">
                          <a:solidFill>
                            <a:schemeClr val="tx1"/>
                          </a:solidFill>
                        </a:rPr>
                        <a:t>Residential Population</a:t>
                      </a:r>
                      <a:endParaRPr lang="en-US" sz="1600" dirty="0">
                        <a:solidFill>
                          <a:schemeClr val="tx1"/>
                        </a:solidFill>
                      </a:endParaRPr>
                    </a:p>
                  </a:txBody>
                  <a:tcPr anchor="ctr"/>
                </a:tc>
                <a:tc>
                  <a:txBody>
                    <a:bodyPr/>
                    <a:lstStyle/>
                    <a:p>
                      <a:pPr algn="ctr" fontAlgn="b"/>
                      <a:r>
                        <a:rPr lang="en-US" sz="1600" b="0" i="0" u="none" strike="noStrike" dirty="0" smtClean="0">
                          <a:solidFill>
                            <a:schemeClr val="tx1"/>
                          </a:solidFill>
                          <a:latin typeface="Calibri"/>
                        </a:rPr>
                        <a:t>182,760</a:t>
                      </a:r>
                      <a:endParaRPr lang="en-US" sz="1600" b="0" i="0" u="none" strike="noStrike" dirty="0">
                        <a:solidFill>
                          <a:schemeClr val="tx1"/>
                        </a:solidFill>
                        <a:latin typeface="Calibri"/>
                      </a:endParaRPr>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fontAlgn="b"/>
                      <a:r>
                        <a:rPr lang="en-US" sz="1600" b="0" i="0" u="none" strike="noStrike" dirty="0" smtClean="0">
                          <a:solidFill>
                            <a:schemeClr val="tx1"/>
                          </a:solidFill>
                          <a:latin typeface="Calibri"/>
                        </a:rPr>
                        <a:t>190,809</a:t>
                      </a:r>
                      <a:endParaRPr lang="en-US" sz="1600" b="0" i="0" u="none" strike="noStrike" dirty="0">
                        <a:solidFill>
                          <a:schemeClr val="tx1"/>
                        </a:solidFill>
                        <a:latin typeface="Calibri"/>
                      </a:endParaRPr>
                    </a:p>
                  </a:txBody>
                  <a:tcPr marL="0" marR="0" marT="0" marB="0" anchor="ctr"/>
                </a:tc>
                <a:tc>
                  <a:txBody>
                    <a:bodyPr/>
                    <a:lstStyle/>
                    <a:p>
                      <a:pPr algn="ctr"/>
                      <a:r>
                        <a:rPr lang="en-US" sz="1600" b="1" dirty="0" smtClean="0">
                          <a:solidFill>
                            <a:schemeClr val="tx1"/>
                          </a:solidFill>
                        </a:rPr>
                        <a:t>Up 4.4%</a:t>
                      </a:r>
                      <a:endParaRPr lang="en-US" sz="1600" b="1" dirty="0">
                        <a:solidFill>
                          <a:schemeClr val="tx1"/>
                        </a:solidFill>
                      </a:endParaRPr>
                    </a:p>
                  </a:txBody>
                  <a:tcPr marL="0" marR="0" marT="0" marB="0" anchor="ctr"/>
                </a:tc>
              </a:tr>
              <a:tr h="370840">
                <a:tc>
                  <a:txBody>
                    <a:bodyPr/>
                    <a:lstStyle/>
                    <a:p>
                      <a:pPr algn="l"/>
                      <a:r>
                        <a:rPr lang="en-US" sz="1600" b="0" dirty="0" smtClean="0"/>
                        <a:t>Tourist Population /Bed</a:t>
                      </a:r>
                      <a:r>
                        <a:rPr lang="en-US" sz="1600" b="0" baseline="0" dirty="0" smtClean="0"/>
                        <a:t> Tax Collections</a:t>
                      </a:r>
                      <a:endParaRPr lang="en-US" sz="1600" b="0" dirty="0"/>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mn-lt"/>
                        </a:rPr>
                        <a:t>$10.4 Million</a:t>
                      </a:r>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fontAlgn="b"/>
                      <a:r>
                        <a:rPr lang="en-US" sz="1600" b="0" i="0" u="none" strike="noStrike" dirty="0" smtClean="0">
                          <a:solidFill>
                            <a:schemeClr val="tx1"/>
                          </a:solidFill>
                          <a:latin typeface="Calibri"/>
                        </a:rPr>
                        <a:t>$13.5 Million</a:t>
                      </a:r>
                      <a:endParaRPr lang="en-US" sz="1600" b="0" i="0" u="none" strike="noStrike" dirty="0">
                        <a:solidFill>
                          <a:schemeClr val="tx1"/>
                        </a:solidFill>
                        <a:latin typeface="Calibri"/>
                      </a:endParaRPr>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a:r>
                        <a:rPr lang="en-US" sz="1600" b="1" dirty="0" smtClean="0">
                          <a:solidFill>
                            <a:schemeClr val="tx1"/>
                          </a:solidFill>
                        </a:rPr>
                        <a:t>Up</a:t>
                      </a:r>
                      <a:r>
                        <a:rPr lang="en-US" sz="1600" b="1" baseline="0" dirty="0" smtClean="0">
                          <a:solidFill>
                            <a:schemeClr val="tx1"/>
                          </a:solidFill>
                        </a:rPr>
                        <a:t> </a:t>
                      </a:r>
                      <a:r>
                        <a:rPr lang="en-US" sz="1600" b="1" dirty="0" smtClean="0">
                          <a:solidFill>
                            <a:schemeClr val="tx1"/>
                          </a:solidFill>
                        </a:rPr>
                        <a:t>30%</a:t>
                      </a:r>
                      <a:endParaRPr lang="en-US" sz="1600" b="1" dirty="0">
                        <a:solidFill>
                          <a:schemeClr val="tx1"/>
                        </a:solidFill>
                      </a:endParaRPr>
                    </a:p>
                  </a:txBody>
                  <a:tcPr marL="0" marR="0" marT="0" marB="0" anchor="ctr"/>
                </a:tc>
              </a:tr>
              <a:tr h="370840">
                <a:tc>
                  <a:txBody>
                    <a:bodyPr/>
                    <a:lstStyle/>
                    <a:p>
                      <a:pPr algn="l"/>
                      <a:r>
                        <a:rPr lang="en-US" sz="1600" b="0" dirty="0" smtClean="0"/>
                        <a:t>Consumer Price Index*</a:t>
                      </a:r>
                      <a:endParaRPr lang="en-US" sz="1600" b="0" dirty="0"/>
                    </a:p>
                  </a:txBody>
                  <a:tcPr anchor="ctr"/>
                </a:tc>
                <a:tc>
                  <a:txBody>
                    <a:bodyPr/>
                    <a:lstStyle/>
                    <a:p>
                      <a:pPr algn="ctr" fontAlgn="b"/>
                      <a:r>
                        <a:rPr lang="en-US" sz="1600" b="0" i="0" u="none" strike="noStrike" dirty="0" smtClean="0">
                          <a:solidFill>
                            <a:schemeClr val="tx1"/>
                          </a:solidFill>
                          <a:latin typeface="Calibri"/>
                        </a:rPr>
                        <a:t>200.3</a:t>
                      </a:r>
                      <a:endParaRPr lang="en-US" sz="1600" b="0" i="0" u="none" strike="noStrike" dirty="0">
                        <a:solidFill>
                          <a:schemeClr val="tx1"/>
                        </a:solidFill>
                        <a:latin typeface="Calibri"/>
                      </a:endParaRPr>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fontAlgn="b"/>
                      <a:r>
                        <a:rPr lang="en-US" sz="1600" b="0" i="0" u="none" strike="noStrike" dirty="0" smtClean="0">
                          <a:solidFill>
                            <a:schemeClr val="tx1"/>
                          </a:solidFill>
                          <a:latin typeface="Calibri"/>
                        </a:rPr>
                        <a:t>226.7</a:t>
                      </a:r>
                      <a:endParaRPr lang="en-US" sz="1600" b="0" i="0" u="none" strike="noStrike" dirty="0">
                        <a:solidFill>
                          <a:schemeClr val="tx1"/>
                        </a:solidFill>
                        <a:latin typeface="Calibri"/>
                      </a:endParaRPr>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a:r>
                        <a:rPr lang="en-US" sz="1600" b="1" dirty="0" smtClean="0">
                          <a:solidFill>
                            <a:schemeClr val="tx1"/>
                          </a:solidFill>
                        </a:rPr>
                        <a:t>Up 13%</a:t>
                      </a:r>
                      <a:endParaRPr lang="en-US" sz="1600" b="1" dirty="0">
                        <a:solidFill>
                          <a:schemeClr val="tx1"/>
                        </a:solidFill>
                      </a:endParaRPr>
                    </a:p>
                  </a:txBody>
                  <a:tcPr marL="0" marR="0" marT="0" marB="0" anchor="ctr"/>
                </a:tc>
              </a:tr>
              <a:tr h="370840">
                <a:tc>
                  <a:txBody>
                    <a:bodyPr/>
                    <a:lstStyle/>
                    <a:p>
                      <a:pPr algn="ctr"/>
                      <a:r>
                        <a:rPr lang="en-US" sz="1600" b="0" dirty="0" smtClean="0"/>
                        <a:t>Cost of a Chevy Police Sedan (Base FSA contract)</a:t>
                      </a:r>
                      <a:endParaRPr lang="en-US" sz="1600" b="0" dirty="0"/>
                    </a:p>
                  </a:txBody>
                  <a:tcPr anchor="ctr"/>
                </a:tc>
                <a:tc>
                  <a:txBody>
                    <a:bodyPr/>
                    <a:lstStyle/>
                    <a:p>
                      <a:pPr algn="ctr"/>
                      <a:r>
                        <a:rPr lang="en-US" sz="1600" dirty="0" smtClean="0"/>
                        <a:t>$17,193</a:t>
                      </a:r>
                      <a:endParaRPr lang="en-US" sz="1600" dirty="0"/>
                    </a:p>
                  </a:txBody>
                  <a:tcPr marL="0" marR="0" marT="0" marB="0" anchor="ctr"/>
                </a:tc>
                <a:tc>
                  <a:txBody>
                    <a:bodyPr/>
                    <a:lstStyle/>
                    <a:p>
                      <a:pPr algn="ctr" fontAlgn="b"/>
                      <a:r>
                        <a:rPr lang="en-US" sz="1600" b="0" i="0" u="none" strike="noStrike" dirty="0" smtClean="0">
                          <a:solidFill>
                            <a:schemeClr val="tx1"/>
                          </a:solidFill>
                          <a:latin typeface="Calibri"/>
                        </a:rPr>
                        <a:t>(Not Equipped)</a:t>
                      </a:r>
                      <a:endParaRPr lang="en-US" sz="1600" b="0" i="0" u="none" strike="noStrike" dirty="0">
                        <a:solidFill>
                          <a:schemeClr val="tx1"/>
                        </a:solidFill>
                        <a:latin typeface="Calibri"/>
                      </a:endParaRPr>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fontAlgn="b"/>
                      <a:r>
                        <a:rPr lang="en-US" sz="1600" b="0" i="0" u="none" strike="noStrike" dirty="0" smtClean="0">
                          <a:solidFill>
                            <a:schemeClr val="tx1"/>
                          </a:solidFill>
                          <a:latin typeface="Calibri"/>
                        </a:rPr>
                        <a:t>$20,634</a:t>
                      </a:r>
                      <a:endParaRPr lang="en-US" sz="1600" b="0" i="0" u="none" strike="noStrike" dirty="0">
                        <a:solidFill>
                          <a:schemeClr val="tx1"/>
                        </a:solidFill>
                        <a:latin typeface="Calibri"/>
                      </a:endParaRPr>
                    </a:p>
                  </a:txBody>
                  <a:tcPr marL="0" marR="0" marT="0" marB="0" anchor="ctr"/>
                </a:tc>
                <a:tc>
                  <a:txBody>
                    <a:bodyPr/>
                    <a:lstStyle/>
                    <a:p>
                      <a:pPr algn="ctr"/>
                      <a:r>
                        <a:rPr lang="en-US" sz="1600" b="1" dirty="0" smtClean="0">
                          <a:solidFill>
                            <a:schemeClr val="tx1"/>
                          </a:solidFill>
                        </a:rPr>
                        <a:t>Up 20%</a:t>
                      </a:r>
                      <a:endParaRPr lang="en-US" sz="1600" b="1" dirty="0">
                        <a:solidFill>
                          <a:schemeClr val="tx1"/>
                        </a:solidFill>
                      </a:endParaRPr>
                    </a:p>
                  </a:txBody>
                  <a:tcPr marL="0" marR="0" marT="0" marB="0" anchor="ctr"/>
                </a:tc>
              </a:tr>
              <a:tr h="370840">
                <a:tc>
                  <a:txBody>
                    <a:bodyPr/>
                    <a:lstStyle/>
                    <a:p>
                      <a:pPr algn="l"/>
                      <a:r>
                        <a:rPr lang="en-US" sz="1600" b="0" dirty="0" smtClean="0"/>
                        <a:t>Calls for Service</a:t>
                      </a:r>
                      <a:endParaRPr lang="en-US" sz="1600" b="0" dirty="0"/>
                    </a:p>
                  </a:txBody>
                  <a:tcPr anchor="ctr"/>
                </a:tc>
                <a:tc>
                  <a:txBody>
                    <a:bodyPr/>
                    <a:lstStyle/>
                    <a:p>
                      <a:pPr algn="ctr"/>
                      <a:r>
                        <a:rPr lang="en-US" sz="1600" b="0" dirty="0" smtClean="0"/>
                        <a:t>162,461</a:t>
                      </a:r>
                      <a:endParaRPr lang="en-US" sz="1600" b="0" dirty="0"/>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fontAlgn="b"/>
                      <a:r>
                        <a:rPr lang="en-US" sz="1600" b="0" i="0" u="none" strike="noStrike" dirty="0" smtClean="0">
                          <a:solidFill>
                            <a:schemeClr val="tx1"/>
                          </a:solidFill>
                          <a:latin typeface="Calibri"/>
                        </a:rPr>
                        <a:t>213,488</a:t>
                      </a:r>
                      <a:endParaRPr lang="en-US" sz="1600" b="0" i="0" u="none" strike="noStrike" dirty="0">
                        <a:solidFill>
                          <a:schemeClr val="tx1"/>
                        </a:solidFill>
                        <a:latin typeface="Calibri"/>
                      </a:endParaRPr>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a:r>
                        <a:rPr lang="en-US" sz="1600" b="1" dirty="0" smtClean="0">
                          <a:solidFill>
                            <a:schemeClr val="tx1"/>
                          </a:solidFill>
                        </a:rPr>
                        <a:t>Up 31%</a:t>
                      </a:r>
                      <a:endParaRPr lang="en-US" sz="1600" b="1" dirty="0">
                        <a:solidFill>
                          <a:schemeClr val="tx1"/>
                        </a:solidFill>
                      </a:endParaRPr>
                    </a:p>
                  </a:txBody>
                  <a:tcPr marL="0" marR="0" marT="0" marB="0" anchor="ctr"/>
                </a:tc>
              </a:tr>
              <a:tr h="370840">
                <a:tc>
                  <a:txBody>
                    <a:bodyPr/>
                    <a:lstStyle/>
                    <a:p>
                      <a:pPr algn="l"/>
                      <a:r>
                        <a:rPr lang="en-US" sz="1600" b="0" dirty="0" smtClean="0"/>
                        <a:t>Vehicle Maintenance</a:t>
                      </a:r>
                      <a:r>
                        <a:rPr lang="en-US" sz="1600" b="0" baseline="0" dirty="0" smtClean="0"/>
                        <a:t> Costs</a:t>
                      </a:r>
                      <a:endParaRPr lang="en-US" sz="1600" b="0" dirty="0"/>
                    </a:p>
                  </a:txBody>
                  <a:tcPr anchor="ctr"/>
                </a:tc>
                <a:tc>
                  <a:txBody>
                    <a:bodyPr/>
                    <a:lstStyle/>
                    <a:p>
                      <a:pPr algn="ctr"/>
                      <a:r>
                        <a:rPr lang="en-US" sz="1600" b="0" dirty="0" smtClean="0"/>
                        <a:t>365,748</a:t>
                      </a:r>
                      <a:endParaRPr lang="en-US" sz="1600" b="0" dirty="0"/>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fontAlgn="b"/>
                      <a:r>
                        <a:rPr lang="en-US" sz="1600" b="0" i="0" u="none" strike="noStrike" dirty="0" smtClean="0">
                          <a:solidFill>
                            <a:schemeClr val="tx1"/>
                          </a:solidFill>
                          <a:latin typeface="Calibri"/>
                        </a:rPr>
                        <a:t>440,442</a:t>
                      </a:r>
                      <a:endParaRPr lang="en-US" sz="1600" b="0" i="0" u="none" strike="noStrike" dirty="0">
                        <a:solidFill>
                          <a:schemeClr val="tx1"/>
                        </a:solidFill>
                        <a:latin typeface="Calibri"/>
                      </a:endParaRPr>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a:endParaRPr lang="en-US" sz="1600" b="1" dirty="0" smtClean="0">
                        <a:solidFill>
                          <a:schemeClr val="tx1"/>
                        </a:solidFill>
                      </a:endParaRPr>
                    </a:p>
                    <a:p>
                      <a:pPr algn="ctr"/>
                      <a:r>
                        <a:rPr lang="en-US" sz="1600" b="1" dirty="0" smtClean="0">
                          <a:solidFill>
                            <a:schemeClr val="tx1"/>
                          </a:solidFill>
                        </a:rPr>
                        <a:t>Up 20%</a:t>
                      </a:r>
                    </a:p>
                    <a:p>
                      <a:pPr algn="ctr"/>
                      <a:endParaRPr lang="en-US" sz="1600" b="1" dirty="0">
                        <a:solidFill>
                          <a:schemeClr val="tx1"/>
                        </a:solidFill>
                      </a:endParaRPr>
                    </a:p>
                  </a:txBody>
                  <a:tcPr marL="0" marR="0" marT="0" marB="0" anchor="ctr"/>
                </a:tc>
              </a:tr>
              <a:tr h="370840">
                <a:tc>
                  <a:txBody>
                    <a:bodyPr/>
                    <a:lstStyle/>
                    <a:p>
                      <a:pPr algn="l"/>
                      <a:r>
                        <a:rPr lang="en-US" sz="1600" b="0" dirty="0" smtClean="0"/>
                        <a:t>Average fuel cost</a:t>
                      </a:r>
                      <a:endParaRPr lang="en-US" sz="1600" b="0" dirty="0"/>
                    </a:p>
                  </a:txBody>
                  <a:tcPr anchor="ctr"/>
                </a:tc>
                <a:tc>
                  <a:txBody>
                    <a:bodyPr/>
                    <a:lstStyle/>
                    <a:p>
                      <a:pPr algn="ctr"/>
                      <a:r>
                        <a:rPr lang="en-US" sz="1600" b="0" dirty="0" smtClean="0"/>
                        <a:t>$2.78</a:t>
                      </a:r>
                      <a:endParaRPr lang="en-US" sz="1600" b="0" dirty="0"/>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fontAlgn="b"/>
                      <a:endParaRPr lang="en-US" sz="1600" b="0" i="0" u="none" strike="noStrike" dirty="0">
                        <a:solidFill>
                          <a:schemeClr val="tx1"/>
                        </a:solidFill>
                        <a:latin typeface="Calibri"/>
                      </a:endParaRPr>
                    </a:p>
                  </a:txBody>
                  <a:tcPr marL="0" marR="0" marT="0" marB="0" anchor="ctr"/>
                </a:tc>
                <a:tc>
                  <a:txBody>
                    <a:bodyPr/>
                    <a:lstStyle/>
                    <a:p>
                      <a:pPr algn="ctr" fontAlgn="b"/>
                      <a:r>
                        <a:rPr lang="en-US" sz="1600" b="0" i="0" u="none" strike="noStrike" dirty="0" smtClean="0">
                          <a:solidFill>
                            <a:schemeClr val="tx1"/>
                          </a:solidFill>
                          <a:latin typeface="Calibri"/>
                        </a:rPr>
                        <a:t>$3.55</a:t>
                      </a:r>
                      <a:endParaRPr lang="en-US" sz="1600" b="0" i="0" u="none" strike="noStrike" dirty="0">
                        <a:solidFill>
                          <a:schemeClr val="tx1"/>
                        </a:solidFill>
                        <a:latin typeface="Calibri"/>
                      </a:endParaRPr>
                    </a:p>
                  </a:txBody>
                  <a:tcPr marL="0" marR="0" marT="0" marB="0" anchor="ctr"/>
                </a:tc>
                <a:tc>
                  <a:txBody>
                    <a:bodyPr/>
                    <a:lstStyle/>
                    <a:p>
                      <a:pPr algn="ctr"/>
                      <a:r>
                        <a:rPr lang="en-US" sz="1600" b="1" dirty="0" smtClean="0">
                          <a:solidFill>
                            <a:schemeClr val="tx1"/>
                          </a:solidFill>
                        </a:rPr>
                        <a:t>Up 33%</a:t>
                      </a:r>
                      <a:endParaRPr lang="en-US" sz="1600" b="1" dirty="0">
                        <a:solidFill>
                          <a:schemeClr val="tx1"/>
                        </a:solidFill>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514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a:bodyPr>
          <a:lstStyle/>
          <a:p>
            <a:pPr algn="ctr"/>
            <a:r>
              <a:rPr lang="en-US" sz="2400" b="1" u="sng" dirty="0" smtClean="0"/>
              <a:t>10 Factors We Must Consider in Preparing Our Budget</a:t>
            </a:r>
            <a:endParaRPr lang="en-US" sz="2400" b="1" u="sng"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Resident and Tourist Populations</a:t>
            </a:r>
          </a:p>
          <a:p>
            <a:r>
              <a:rPr lang="en-US" dirty="0" smtClean="0"/>
              <a:t>Number of Calls For Service</a:t>
            </a:r>
          </a:p>
          <a:p>
            <a:r>
              <a:rPr lang="en-US" dirty="0" smtClean="0"/>
              <a:t>Crime Rates and Crime Prevention Programs</a:t>
            </a:r>
          </a:p>
          <a:p>
            <a:r>
              <a:rPr lang="en-US" dirty="0" smtClean="0"/>
              <a:t>Emergency Response Times and Citizen Safety</a:t>
            </a:r>
          </a:p>
          <a:p>
            <a:r>
              <a:rPr lang="en-US" dirty="0" smtClean="0"/>
              <a:t>CPI - Personnel, Fleet, Fuel, Energy, Communications, Technology, Ammunition and Equipment Cost</a:t>
            </a:r>
          </a:p>
          <a:p>
            <a:r>
              <a:rPr lang="en-US" dirty="0" smtClean="0"/>
              <a:t>Officer </a:t>
            </a:r>
            <a:r>
              <a:rPr lang="en-US" dirty="0"/>
              <a:t>P</a:t>
            </a:r>
            <a:r>
              <a:rPr lang="en-US" dirty="0" smtClean="0"/>
              <a:t>er Thousand Citizen Ratio</a:t>
            </a:r>
          </a:p>
          <a:p>
            <a:r>
              <a:rPr lang="en-US" dirty="0" smtClean="0"/>
              <a:t>Per Capita Cost </a:t>
            </a:r>
          </a:p>
          <a:p>
            <a:r>
              <a:rPr lang="en-US" dirty="0" smtClean="0"/>
              <a:t>Turnover Ratio  </a:t>
            </a:r>
          </a:p>
          <a:p>
            <a:r>
              <a:rPr lang="en-US" dirty="0" smtClean="0"/>
              <a:t>Officer Training &amp; Safety </a:t>
            </a:r>
          </a:p>
          <a:p>
            <a:r>
              <a:rPr lang="en-US" dirty="0" smtClean="0"/>
              <a:t>Ability </a:t>
            </a:r>
            <a:r>
              <a:rPr lang="en-US" dirty="0"/>
              <a:t>to Respond and Solve Crimes </a:t>
            </a:r>
            <a:r>
              <a:rPr lang="en-US" dirty="0" smtClean="0"/>
              <a:t>Against </a:t>
            </a:r>
            <a:r>
              <a:rPr lang="en-US" dirty="0"/>
              <a:t>our </a:t>
            </a:r>
            <a:r>
              <a:rPr lang="en-US" dirty="0" smtClean="0"/>
              <a:t>Citizens</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969631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sz="4400" dirty="0" smtClean="0"/>
              <a:t/>
            </a:r>
            <a:br>
              <a:rPr lang="en-US" sz="4400" dirty="0" smtClean="0"/>
            </a:br>
            <a:r>
              <a:rPr lang="en-US" sz="4400" dirty="0" smtClean="0"/>
              <a:t>OCSO Law Enforcement Costs </a:t>
            </a:r>
            <a:br>
              <a:rPr lang="en-US" sz="4400" dirty="0" smtClean="0"/>
            </a:br>
            <a:r>
              <a:rPr lang="en-US" sz="4400" dirty="0" smtClean="0"/>
              <a:t> </a:t>
            </a:r>
            <a:endParaRPr lang="en-US" sz="4400" dirty="0"/>
          </a:p>
        </p:txBody>
      </p:sp>
      <p:sp>
        <p:nvSpPr>
          <p:cNvPr id="3" name="Content Placeholder 2"/>
          <p:cNvSpPr>
            <a:spLocks noGrp="1"/>
          </p:cNvSpPr>
          <p:nvPr>
            <p:ph idx="1"/>
          </p:nvPr>
        </p:nvSpPr>
        <p:spPr/>
        <p:txBody>
          <a:bodyPr>
            <a:normAutofit/>
          </a:bodyPr>
          <a:lstStyle/>
          <a:p>
            <a:r>
              <a:rPr lang="en-US" sz="1800" dirty="0" smtClean="0"/>
              <a:t>The Okaloosa County Sheriff's Office provides a strong, professional law enforcement product at a very cost efficient price to the citizens of Okaloosa County.  Our per capita costs are </a:t>
            </a:r>
            <a:r>
              <a:rPr lang="en-US" sz="2000" b="1" dirty="0" smtClean="0">
                <a:solidFill>
                  <a:srgbClr val="FF0000"/>
                </a:solidFill>
              </a:rPr>
              <a:t>43</a:t>
            </a:r>
            <a:r>
              <a:rPr lang="en-US" sz="1800" b="1" dirty="0" smtClean="0">
                <a:solidFill>
                  <a:srgbClr val="FF0000"/>
                </a:solidFill>
              </a:rPr>
              <a:t>% less </a:t>
            </a:r>
            <a:r>
              <a:rPr lang="en-US" sz="1800" dirty="0" smtClean="0"/>
              <a:t>than the national average for agencies serving a similar population size. This does not include or account for the tourist population </a:t>
            </a:r>
          </a:p>
          <a:p>
            <a:endParaRPr lang="en-US" sz="1800" dirty="0" smtClean="0"/>
          </a:p>
          <a:p>
            <a:r>
              <a:rPr lang="en-US" sz="1800" dirty="0" smtClean="0"/>
              <a:t>For 2013 the average per capita costs for an agency that serves between 100,000 to 249,000 was </a:t>
            </a:r>
            <a:r>
              <a:rPr lang="en-US" sz="1800" b="1" dirty="0" smtClean="0"/>
              <a:t>$286</a:t>
            </a:r>
            <a:r>
              <a:rPr lang="en-US" sz="1800" dirty="0" smtClean="0"/>
              <a:t>.</a:t>
            </a:r>
            <a:r>
              <a:rPr lang="en-US" sz="1800" b="1" dirty="0" smtClean="0"/>
              <a:t>  </a:t>
            </a:r>
            <a:r>
              <a:rPr lang="en-US" sz="1800" dirty="0" smtClean="0"/>
              <a:t>The Administrator’s Recommendation for the FY 2015 budget is </a:t>
            </a:r>
            <a:r>
              <a:rPr lang="en-US" sz="1800" b="1" dirty="0" smtClean="0">
                <a:solidFill>
                  <a:srgbClr val="FF0000"/>
                </a:solidFill>
              </a:rPr>
              <a:t>$163 </a:t>
            </a:r>
            <a:r>
              <a:rPr lang="en-US" sz="1800" dirty="0" smtClean="0"/>
              <a:t>per capita based on the 2013 population estimate of 190,083.</a:t>
            </a:r>
          </a:p>
          <a:p>
            <a:endParaRPr lang="en-US" sz="1800" dirty="0"/>
          </a:p>
          <a:p>
            <a:r>
              <a:rPr lang="en-US" sz="1800" dirty="0" smtClean="0"/>
              <a:t>The International City/County Managers Association Annual Report, and the </a:t>
            </a:r>
            <a:r>
              <a:rPr lang="en-US" sz="1800" dirty="0"/>
              <a:t>Municipal Yearbook, provides national per capita cost statistics based on population. </a:t>
            </a:r>
          </a:p>
          <a:p>
            <a:endParaRPr lang="en-US"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lstStyle/>
          <a:p>
            <a:pPr algn="ctr"/>
            <a:r>
              <a:rPr lang="en-US" dirty="0" smtClean="0"/>
              <a:t>Personnel Allocation</a:t>
            </a:r>
            <a:endParaRPr lang="en-US" dirty="0"/>
          </a:p>
        </p:txBody>
      </p:sp>
      <p:sp>
        <p:nvSpPr>
          <p:cNvPr id="3" name="Content Placeholder 2"/>
          <p:cNvSpPr>
            <a:spLocks noGrp="1"/>
          </p:cNvSpPr>
          <p:nvPr>
            <p:ph idx="1"/>
          </p:nvPr>
        </p:nvSpPr>
        <p:spPr>
          <a:xfrm>
            <a:off x="457200" y="1295400"/>
            <a:ext cx="8229600" cy="4693920"/>
          </a:xfrm>
        </p:spPr>
        <p:txBody>
          <a:bodyPr/>
          <a:lstStyle/>
          <a:p>
            <a:r>
              <a:rPr lang="en-US" sz="2000" dirty="0" smtClean="0"/>
              <a:t>FY 2013 saw a 11.3% cut in personnel due to reductions in revenue and increased operational costs. The 2013 average of 3.12 sworn officers for the South Atlantic Region and 2.26 national </a:t>
            </a:r>
            <a:r>
              <a:rPr lang="en-US" sz="2000" dirty="0"/>
              <a:t>a</a:t>
            </a:r>
            <a:r>
              <a:rPr lang="en-US" sz="2000" dirty="0" smtClean="0"/>
              <a:t>verage are well above our current ratio. </a:t>
            </a:r>
          </a:p>
          <a:p>
            <a:r>
              <a:rPr lang="en-US" sz="2000" dirty="0" smtClean="0">
                <a:solidFill>
                  <a:srgbClr val="FF0000"/>
                </a:solidFill>
              </a:rPr>
              <a:t>The Administrator’s recommendation would only provide for 1.35 sworn officers per thousand citizens in the coming FY 2015 budget</a:t>
            </a:r>
            <a:r>
              <a:rPr lang="en-US" sz="2000" dirty="0" smtClean="0"/>
              <a:t>.</a:t>
            </a:r>
          </a:p>
          <a:p>
            <a:r>
              <a:rPr lang="en-US" sz="2000" dirty="0" smtClean="0">
                <a:solidFill>
                  <a:srgbClr val="FF0000"/>
                </a:solidFill>
              </a:rPr>
              <a:t>Over half of our patrol deputies have 3 years or less of experience</a:t>
            </a:r>
            <a:r>
              <a:rPr lang="en-US" sz="2000" dirty="0" smtClean="0"/>
              <a:t>. </a:t>
            </a:r>
          </a:p>
          <a:p>
            <a:endParaRPr lang="en-US" sz="1800" dirty="0" smtClean="0"/>
          </a:p>
          <a:p>
            <a:endParaRPr lang="en-US" dirty="0"/>
          </a:p>
        </p:txBody>
      </p:sp>
      <p:graphicFrame>
        <p:nvGraphicFramePr>
          <p:cNvPr id="6" name="Chart 5"/>
          <p:cNvGraphicFramePr/>
          <p:nvPr>
            <p:extLst>
              <p:ext uri="{D42A27DB-BD31-4B8C-83A1-F6EECF244321}">
                <p14:modId xmlns:p14="http://schemas.microsoft.com/office/powerpoint/2010/main" val="2993795286"/>
              </p:ext>
            </p:extLst>
          </p:nvPr>
        </p:nvGraphicFramePr>
        <p:xfrm>
          <a:off x="533400" y="3733800"/>
          <a:ext cx="76962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4361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0"/>
            <a:ext cx="8229600" cy="1066800"/>
          </a:xfrm>
        </p:spPr>
        <p:txBody>
          <a:bodyPr anchor="t"/>
          <a:lstStyle/>
          <a:p>
            <a:pPr algn="ctr"/>
            <a:r>
              <a:rPr lang="en-US" dirty="0" smtClean="0"/>
              <a:t>Annual Call Volume Increase</a:t>
            </a:r>
          </a:p>
        </p:txBody>
      </p:sp>
      <p:sp>
        <p:nvSpPr>
          <p:cNvPr id="14339" name="Content Placeholder 2"/>
          <p:cNvSpPr>
            <a:spLocks noGrp="1"/>
          </p:cNvSpPr>
          <p:nvPr>
            <p:ph idx="1"/>
          </p:nvPr>
        </p:nvSpPr>
        <p:spPr>
          <a:xfrm>
            <a:off x="457200" y="1600200"/>
            <a:ext cx="8229600" cy="4724400"/>
          </a:xfrm>
        </p:spPr>
        <p:txBody>
          <a:bodyPr/>
          <a:lstStyle/>
          <a:p>
            <a:r>
              <a:rPr lang="en-US" sz="2400" dirty="0" smtClean="0"/>
              <a:t>Sheriff’s Office law enforcement activity in Okaloosa County.</a:t>
            </a:r>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755463449"/>
              </p:ext>
            </p:extLst>
          </p:nvPr>
        </p:nvGraphicFramePr>
        <p:xfrm>
          <a:off x="1447798" y="2133600"/>
          <a:ext cx="6096001" cy="3905250"/>
        </p:xfrm>
        <a:graphic>
          <a:graphicData uri="http://schemas.openxmlformats.org/drawingml/2006/table">
            <a:tbl>
              <a:tblPr firstRow="1" bandRow="1">
                <a:tableStyleId>{5C22544A-7EE6-4342-B048-85BDC9FD1C3A}</a:tableStyleId>
              </a:tblPr>
              <a:tblGrid>
                <a:gridCol w="1295401"/>
                <a:gridCol w="2362201"/>
                <a:gridCol w="2438399"/>
              </a:tblGrid>
              <a:tr h="542925">
                <a:tc>
                  <a:txBody>
                    <a:bodyPr/>
                    <a:lstStyle/>
                    <a:p>
                      <a:pPr algn="ctr"/>
                      <a:r>
                        <a:rPr lang="en-US" sz="2000" dirty="0" smtClean="0"/>
                        <a:t>Year</a:t>
                      </a:r>
                      <a:endParaRPr lang="en-US" sz="2000" dirty="0"/>
                    </a:p>
                  </a:txBody>
                  <a:tcPr anchor="ctr"/>
                </a:tc>
                <a:tc>
                  <a:txBody>
                    <a:bodyPr/>
                    <a:lstStyle/>
                    <a:p>
                      <a:pPr algn="ctr"/>
                      <a:r>
                        <a:rPr lang="en-US" sz="2000" dirty="0" smtClean="0"/>
                        <a:t>Total I</a:t>
                      </a:r>
                      <a:r>
                        <a:rPr lang="en-US" sz="2000" baseline="0" dirty="0" smtClean="0"/>
                        <a:t>ncidents</a:t>
                      </a:r>
                      <a:endParaRPr lang="en-US" sz="2000" dirty="0"/>
                    </a:p>
                  </a:txBody>
                  <a:tcPr anchor="ctr"/>
                </a:tc>
                <a:tc>
                  <a:txBody>
                    <a:bodyPr/>
                    <a:lstStyle/>
                    <a:p>
                      <a:pPr algn="ctr"/>
                      <a:r>
                        <a:rPr lang="en-US" sz="2000" dirty="0" smtClean="0">
                          <a:solidFill>
                            <a:schemeClr val="accent2">
                              <a:lumMod val="20000"/>
                              <a:lumOff val="80000"/>
                            </a:schemeClr>
                          </a:solidFill>
                        </a:rPr>
                        <a:t>Increase/Decrease</a:t>
                      </a:r>
                      <a:endParaRPr lang="en-US" sz="2000" dirty="0">
                        <a:solidFill>
                          <a:schemeClr val="accent2">
                            <a:lumMod val="20000"/>
                            <a:lumOff val="80000"/>
                          </a:schemeClr>
                        </a:solidFill>
                      </a:endParaRPr>
                    </a:p>
                  </a:txBody>
                  <a:tcPr anchor="ctr"/>
                </a:tc>
              </a:tr>
              <a:tr h="371475">
                <a:tc>
                  <a:txBody>
                    <a:bodyPr/>
                    <a:lstStyle/>
                    <a:p>
                      <a:pPr algn="ctr"/>
                      <a:r>
                        <a:rPr lang="en-US" sz="1800" dirty="0" smtClean="0"/>
                        <a:t>2007</a:t>
                      </a:r>
                      <a:endParaRPr lang="en-US" sz="1800" dirty="0"/>
                    </a:p>
                  </a:txBody>
                  <a:tcPr anchor="ctr"/>
                </a:tc>
                <a:tc>
                  <a:txBody>
                    <a:bodyPr/>
                    <a:lstStyle/>
                    <a:p>
                      <a:pPr algn="ctr"/>
                      <a:r>
                        <a:rPr lang="en-US" sz="1800" dirty="0" smtClean="0"/>
                        <a:t>162,471</a:t>
                      </a:r>
                    </a:p>
                  </a:txBody>
                  <a:tcPr anchor="ctr"/>
                </a:tc>
                <a:tc>
                  <a:txBody>
                    <a:bodyPr/>
                    <a:lstStyle/>
                    <a:p>
                      <a:pPr algn="ctr"/>
                      <a:r>
                        <a:rPr lang="en-US" sz="1800" dirty="0" smtClean="0"/>
                        <a:t>-</a:t>
                      </a:r>
                      <a:endParaRPr lang="en-US" sz="1800" dirty="0"/>
                    </a:p>
                  </a:txBody>
                  <a:tcPr anchor="ctr"/>
                </a:tc>
              </a:tr>
              <a:tr h="381000">
                <a:tc>
                  <a:txBody>
                    <a:bodyPr/>
                    <a:lstStyle/>
                    <a:p>
                      <a:pPr algn="ctr"/>
                      <a:r>
                        <a:rPr lang="en-US" sz="1800" dirty="0" smtClean="0"/>
                        <a:t>2008</a:t>
                      </a:r>
                      <a:endParaRPr lang="en-US" sz="1800" dirty="0"/>
                    </a:p>
                  </a:txBody>
                  <a:tcPr anchor="ctr"/>
                </a:tc>
                <a:tc>
                  <a:txBody>
                    <a:bodyPr/>
                    <a:lstStyle/>
                    <a:p>
                      <a:pPr algn="ctr"/>
                      <a:r>
                        <a:rPr lang="en-US" sz="1800" dirty="0" smtClean="0"/>
                        <a:t>173,747</a:t>
                      </a:r>
                    </a:p>
                  </a:txBody>
                  <a:tcPr anchor="ctr"/>
                </a:tc>
                <a:tc>
                  <a:txBody>
                    <a:bodyPr/>
                    <a:lstStyle/>
                    <a:p>
                      <a:pPr algn="ctr"/>
                      <a:r>
                        <a:rPr lang="en-US" sz="1800" dirty="0" smtClean="0"/>
                        <a:t>11,276 (7%)</a:t>
                      </a:r>
                      <a:endParaRPr lang="en-US" sz="1800" dirty="0"/>
                    </a:p>
                  </a:txBody>
                  <a:tcPr anchor="ctr"/>
                </a:tc>
              </a:tr>
              <a:tr h="381000">
                <a:tc>
                  <a:txBody>
                    <a:bodyPr/>
                    <a:lstStyle/>
                    <a:p>
                      <a:pPr algn="ctr"/>
                      <a:r>
                        <a:rPr lang="en-US" sz="1800" dirty="0" smtClean="0"/>
                        <a:t>2009</a:t>
                      </a:r>
                      <a:endParaRPr lang="en-US" sz="1800" dirty="0"/>
                    </a:p>
                  </a:txBody>
                  <a:tcPr anchor="ctr"/>
                </a:tc>
                <a:tc>
                  <a:txBody>
                    <a:bodyPr/>
                    <a:lstStyle/>
                    <a:p>
                      <a:pPr algn="ctr"/>
                      <a:r>
                        <a:rPr lang="en-US" sz="1800" dirty="0" smtClean="0"/>
                        <a:t>172,708</a:t>
                      </a:r>
                      <a:endParaRPr lang="en-US" sz="1800" dirty="0"/>
                    </a:p>
                  </a:txBody>
                  <a:tcPr anchor="ctr"/>
                </a:tc>
                <a:tc>
                  <a:txBody>
                    <a:bodyPr/>
                    <a:lstStyle/>
                    <a:p>
                      <a:pPr algn="ctr"/>
                      <a:r>
                        <a:rPr lang="en-US" sz="1800" dirty="0" smtClean="0">
                          <a:solidFill>
                            <a:schemeClr val="tx1"/>
                          </a:solidFill>
                        </a:rPr>
                        <a:t>1,039 (&lt;1%)</a:t>
                      </a:r>
                      <a:endParaRPr lang="en-US" sz="1800" dirty="0">
                        <a:solidFill>
                          <a:schemeClr val="tx1"/>
                        </a:solidFill>
                      </a:endParaRPr>
                    </a:p>
                  </a:txBody>
                  <a:tcPr anchor="ctr"/>
                </a:tc>
              </a:tr>
              <a:tr h="381000">
                <a:tc>
                  <a:txBody>
                    <a:bodyPr/>
                    <a:lstStyle/>
                    <a:p>
                      <a:pPr algn="ctr"/>
                      <a:r>
                        <a:rPr lang="en-US" sz="1800" dirty="0" smtClean="0"/>
                        <a:t>2010</a:t>
                      </a:r>
                      <a:endParaRPr lang="en-US" sz="1800" dirty="0"/>
                    </a:p>
                  </a:txBody>
                  <a:tcPr anchor="ctr"/>
                </a:tc>
                <a:tc>
                  <a:txBody>
                    <a:bodyPr/>
                    <a:lstStyle/>
                    <a:p>
                      <a:pPr algn="ctr"/>
                      <a:r>
                        <a:rPr lang="en-US" sz="1800" dirty="0" smtClean="0"/>
                        <a:t>177,748</a:t>
                      </a:r>
                      <a:endParaRPr lang="en-US" sz="1800" dirty="0"/>
                    </a:p>
                  </a:txBody>
                  <a:tcPr anchor="ctr"/>
                </a:tc>
                <a:tc>
                  <a:txBody>
                    <a:bodyPr/>
                    <a:lstStyle/>
                    <a:p>
                      <a:pPr algn="ctr"/>
                      <a:r>
                        <a:rPr lang="en-US" sz="1800" dirty="0" smtClean="0"/>
                        <a:t>5,040 (3%)</a:t>
                      </a:r>
                      <a:endParaRPr lang="en-US" sz="1800" dirty="0"/>
                    </a:p>
                  </a:txBody>
                  <a:tcPr anchor="ctr"/>
                </a:tc>
              </a:tr>
              <a:tr h="381000">
                <a:tc>
                  <a:txBody>
                    <a:bodyPr/>
                    <a:lstStyle/>
                    <a:p>
                      <a:pPr algn="ctr"/>
                      <a:r>
                        <a:rPr lang="en-US" sz="1800" dirty="0" smtClean="0"/>
                        <a:t>2011</a:t>
                      </a:r>
                      <a:endParaRPr lang="en-US" sz="1800" dirty="0"/>
                    </a:p>
                  </a:txBody>
                  <a:tcPr anchor="ctr"/>
                </a:tc>
                <a:tc>
                  <a:txBody>
                    <a:bodyPr/>
                    <a:lstStyle/>
                    <a:p>
                      <a:pPr algn="ctr"/>
                      <a:r>
                        <a:rPr lang="en-US" sz="1800" dirty="0" smtClean="0"/>
                        <a:t>184,697</a:t>
                      </a:r>
                      <a:endParaRPr lang="en-US" sz="1800" dirty="0"/>
                    </a:p>
                  </a:txBody>
                  <a:tcPr anchor="ctr"/>
                </a:tc>
                <a:tc>
                  <a:txBody>
                    <a:bodyPr/>
                    <a:lstStyle/>
                    <a:p>
                      <a:pPr algn="ctr"/>
                      <a:r>
                        <a:rPr lang="en-US" sz="1800" dirty="0" smtClean="0"/>
                        <a:t>6,949 (4%)</a:t>
                      </a:r>
                      <a:endParaRPr lang="en-US" sz="1800" dirty="0"/>
                    </a:p>
                  </a:txBody>
                  <a:tcPr anchor="ctr"/>
                </a:tc>
              </a:tr>
              <a:tr h="381000">
                <a:tc>
                  <a:txBody>
                    <a:bodyPr/>
                    <a:lstStyle/>
                    <a:p>
                      <a:pPr algn="ctr"/>
                      <a:r>
                        <a:rPr lang="en-US" sz="1800" dirty="0" smtClean="0"/>
                        <a:t>2012</a:t>
                      </a:r>
                      <a:endParaRPr lang="en-US" sz="1800" dirty="0"/>
                    </a:p>
                  </a:txBody>
                  <a:tcPr anchor="ctr"/>
                </a:tc>
                <a:tc>
                  <a:txBody>
                    <a:bodyPr/>
                    <a:lstStyle/>
                    <a:p>
                      <a:pPr algn="ctr"/>
                      <a:r>
                        <a:rPr lang="en-US" sz="1800" dirty="0" smtClean="0"/>
                        <a:t>210,175</a:t>
                      </a:r>
                      <a:endParaRPr lang="en-US" sz="1800" dirty="0"/>
                    </a:p>
                  </a:txBody>
                  <a:tcPr anchor="ctr"/>
                </a:tc>
                <a:tc>
                  <a:txBody>
                    <a:bodyPr/>
                    <a:lstStyle/>
                    <a:p>
                      <a:pPr algn="ctr"/>
                      <a:r>
                        <a:rPr lang="en-US" sz="1800" dirty="0" smtClean="0"/>
                        <a:t>25,478 (</a:t>
                      </a:r>
                      <a:r>
                        <a:rPr lang="en-US" sz="1800" b="1" dirty="0" smtClean="0"/>
                        <a:t>14%</a:t>
                      </a:r>
                      <a:r>
                        <a:rPr lang="en-US" sz="1800" dirty="0" smtClean="0"/>
                        <a:t>)</a:t>
                      </a:r>
                    </a:p>
                  </a:txBody>
                  <a:tcPr anchor="ctr"/>
                </a:tc>
              </a:tr>
              <a:tr h="542925">
                <a:tc>
                  <a:txBody>
                    <a:bodyPr/>
                    <a:lstStyle/>
                    <a:p>
                      <a:pPr algn="ctr"/>
                      <a:r>
                        <a:rPr lang="en-US" sz="1800" dirty="0" smtClean="0"/>
                        <a:t>2013</a:t>
                      </a:r>
                      <a:endParaRPr lang="en-US" sz="1800" dirty="0"/>
                    </a:p>
                  </a:txBody>
                  <a:tcPr anchor="ctr"/>
                </a:tc>
                <a:tc>
                  <a:txBody>
                    <a:bodyPr/>
                    <a:lstStyle/>
                    <a:p>
                      <a:pPr algn="ctr"/>
                      <a:r>
                        <a:rPr lang="en-US" sz="1800" dirty="0" smtClean="0"/>
                        <a:t>213,488</a:t>
                      </a:r>
                      <a:endParaRPr lang="en-US" sz="1800" dirty="0"/>
                    </a:p>
                  </a:txBody>
                  <a:tcPr anchor="ctr"/>
                </a:tc>
                <a:tc>
                  <a:txBody>
                    <a:bodyPr/>
                    <a:lstStyle/>
                    <a:p>
                      <a:pPr algn="ctr"/>
                      <a:r>
                        <a:rPr lang="en-US" sz="1800" dirty="0" smtClean="0"/>
                        <a:t>3,313 (1.5%)</a:t>
                      </a:r>
                    </a:p>
                  </a:txBody>
                  <a:tcPr anchor="ctr"/>
                </a:tc>
              </a:tr>
              <a:tr h="542925">
                <a:tc gridSpan="3">
                  <a:txBody>
                    <a:bodyPr/>
                    <a:lstStyle/>
                    <a:p>
                      <a:pPr algn="ctr"/>
                      <a:r>
                        <a:rPr lang="en-US" sz="2400" b="1" dirty="0" smtClean="0">
                          <a:solidFill>
                            <a:srgbClr val="FF0000"/>
                          </a:solidFill>
                        </a:rPr>
                        <a:t>31.4%</a:t>
                      </a:r>
                      <a:r>
                        <a:rPr lang="en-US" sz="2400" dirty="0" smtClean="0"/>
                        <a:t> </a:t>
                      </a:r>
                      <a:r>
                        <a:rPr lang="en-US" sz="2400" b="1" dirty="0" smtClean="0"/>
                        <a:t>Increase in Call</a:t>
                      </a:r>
                      <a:r>
                        <a:rPr lang="en-US" sz="2400" b="1" baseline="0" dirty="0" smtClean="0"/>
                        <a:t> Volume since 2007</a:t>
                      </a:r>
                      <a:endParaRPr lang="en-US" sz="2400" b="1" dirty="0"/>
                    </a:p>
                  </a:txBody>
                  <a:tcPr anchor="ctr"/>
                </a:tc>
                <a:tc hMerge="1">
                  <a:txBody>
                    <a:bodyPr/>
                    <a:lstStyle/>
                    <a:p>
                      <a:pPr algn="ctr"/>
                      <a:endParaRPr lang="en-US" sz="1800" dirty="0"/>
                    </a:p>
                  </a:txBody>
                  <a:tcPr anchor="ctr"/>
                </a:tc>
                <a:tc hMerge="1">
                  <a:txBody>
                    <a:bodyPr/>
                    <a:lstStyle/>
                    <a:p>
                      <a:pPr algn="ctr"/>
                      <a:endParaRPr lang="en-US" sz="1800" dirty="0"/>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US" dirty="0" smtClean="0"/>
              <a:t> </a:t>
            </a:r>
          </a:p>
          <a:p>
            <a:r>
              <a:rPr lang="en-US" b="1" dirty="0" smtClean="0"/>
              <a:t>BAKER ACT-   	 	146.5	= 	2 hours 26 minutes</a:t>
            </a:r>
            <a:endParaRPr lang="en-US" dirty="0" smtClean="0"/>
          </a:p>
          <a:p>
            <a:r>
              <a:rPr lang="en-US" b="1" dirty="0" smtClean="0"/>
              <a:t>BURGLARY-   	 	144.36	= 	2 hours 24 minutes</a:t>
            </a:r>
            <a:endParaRPr lang="en-US" dirty="0" smtClean="0"/>
          </a:p>
          <a:p>
            <a:r>
              <a:rPr lang="en-US" b="1" dirty="0" smtClean="0"/>
              <a:t>DUI-                	 	201.57	= 	3 hours 21 minutes</a:t>
            </a:r>
            <a:endParaRPr lang="en-US" dirty="0" smtClean="0"/>
          </a:p>
          <a:p>
            <a:r>
              <a:rPr lang="en-US" b="1" dirty="0" smtClean="0"/>
              <a:t>DOMV-         	 	232.5	= 	3 hours 52 minutes</a:t>
            </a:r>
            <a:endParaRPr lang="en-US" dirty="0" smtClean="0"/>
          </a:p>
          <a:p>
            <a:r>
              <a:rPr lang="en-US" b="1" dirty="0" smtClean="0"/>
              <a:t>THEFT-            		136.28	= 	2 hours 16 minutes</a:t>
            </a:r>
            <a:endParaRPr lang="en-US" dirty="0" smtClean="0"/>
          </a:p>
          <a:p>
            <a:r>
              <a:rPr lang="en-US" b="1" dirty="0" smtClean="0"/>
              <a:t>CRASH NO INJ-    	117.35	= 	1 hour 57 minutes</a:t>
            </a:r>
            <a:endParaRPr lang="en-US" dirty="0" smtClean="0"/>
          </a:p>
          <a:p>
            <a:r>
              <a:rPr lang="en-US" b="1" dirty="0" smtClean="0"/>
              <a:t>CRASH INJ OR F-  	413.5	=	6 hours 53 minutes</a:t>
            </a:r>
            <a:endParaRPr lang="en-US" dirty="0" smtClean="0"/>
          </a:p>
          <a:p>
            <a:r>
              <a:rPr lang="en-US" b="1" dirty="0" smtClean="0"/>
              <a:t>WARRANT-     		117.5	= 	1 hour 57 minutes</a:t>
            </a:r>
            <a:endParaRPr lang="en-US" dirty="0" smtClean="0"/>
          </a:p>
          <a:p>
            <a:r>
              <a:rPr lang="en-US" b="1" dirty="0" smtClean="0"/>
              <a:t>MM NARC-     		136.83	= 	2 hours 16 minutes</a:t>
            </a:r>
            <a:endParaRPr lang="en-US" dirty="0" smtClean="0"/>
          </a:p>
          <a:p>
            <a:r>
              <a:rPr lang="en-US" b="1" dirty="0" smtClean="0"/>
              <a:t>FELONY NARC-       	241.1	= 	4 hours 1 minute</a:t>
            </a:r>
          </a:p>
          <a:p>
            <a:pPr>
              <a:buNone/>
            </a:pPr>
            <a:endParaRPr lang="en-US" b="1" dirty="0" smtClean="0"/>
          </a:p>
          <a:p>
            <a:pPr>
              <a:buNone/>
            </a:pPr>
            <a:r>
              <a:rPr lang="en-US" b="1" dirty="0" smtClean="0"/>
              <a:t> 	Time includes on-scene time, report writing, evidence processing and transportation to jail when required.</a:t>
            </a:r>
          </a:p>
          <a:p>
            <a:pPr>
              <a:buNone/>
            </a:pPr>
            <a:endParaRPr lang="en-US" dirty="0" smtClean="0"/>
          </a:p>
          <a:p>
            <a:pPr>
              <a:buNone/>
            </a:pPr>
            <a:r>
              <a:rPr lang="en-US" dirty="0" smtClean="0"/>
              <a:t> </a:t>
            </a:r>
          </a:p>
          <a:p>
            <a:endParaRPr lang="en-US" dirty="0"/>
          </a:p>
        </p:txBody>
      </p:sp>
      <p:sp>
        <p:nvSpPr>
          <p:cNvPr id="3" name="Title 2"/>
          <p:cNvSpPr>
            <a:spLocks noGrp="1"/>
          </p:cNvSpPr>
          <p:nvPr>
            <p:ph type="title"/>
          </p:nvPr>
        </p:nvSpPr>
        <p:spPr>
          <a:xfrm>
            <a:off x="457200" y="1295400"/>
            <a:ext cx="8229600" cy="533400"/>
          </a:xfrm>
        </p:spPr>
        <p:txBody>
          <a:bodyPr>
            <a:normAutofit fontScale="90000"/>
          </a:bodyPr>
          <a:lstStyle/>
          <a:p>
            <a:r>
              <a:rPr lang="en-US" dirty="0" smtClean="0"/>
              <a:t/>
            </a:r>
            <a:br>
              <a:rPr lang="en-US" dirty="0" smtClean="0"/>
            </a:br>
            <a:r>
              <a:rPr lang="en-US" u="sng" dirty="0" smtClean="0"/>
              <a:t>Average time on calls in minutes</a:t>
            </a:r>
            <a:endParaRPr lang="en-US" u="sng" dirty="0"/>
          </a:p>
        </p:txBody>
      </p:sp>
    </p:spTree>
    <p:extLst>
      <p:ext uri="{BB962C8B-B14F-4D97-AF65-F5344CB8AC3E}">
        <p14:creationId xmlns:p14="http://schemas.microsoft.com/office/powerpoint/2010/main" val="2023082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r>
              <a:rPr lang="en-US" dirty="0"/>
              <a:t/>
            </a:r>
            <a:br>
              <a:rPr lang="en-US" dirty="0"/>
            </a:br>
            <a:r>
              <a:rPr lang="en-US" sz="4000" b="1" u="sng" dirty="0" smtClean="0"/>
              <a:t>OCSO Deputies Injured Due To Assault</a:t>
            </a:r>
            <a:endParaRPr lang="en-US" sz="4000" dirty="0"/>
          </a:p>
        </p:txBody>
      </p:sp>
      <p:sp>
        <p:nvSpPr>
          <p:cNvPr id="3" name="Content Placeholder 2"/>
          <p:cNvSpPr>
            <a:spLocks noGrp="1"/>
          </p:cNvSpPr>
          <p:nvPr>
            <p:ph idx="1"/>
          </p:nvPr>
        </p:nvSpPr>
        <p:spPr>
          <a:xfrm>
            <a:off x="457200" y="1676400"/>
            <a:ext cx="8229600" cy="4389120"/>
          </a:xfrm>
        </p:spPr>
        <p:txBody>
          <a:bodyPr>
            <a:normAutofit/>
          </a:bodyPr>
          <a:lstStyle/>
          <a:p>
            <a:r>
              <a:rPr lang="en-US" dirty="0" smtClean="0"/>
              <a:t>Law Enforcement Assault </a:t>
            </a:r>
            <a:r>
              <a:rPr lang="en-US" dirty="0"/>
              <a:t>S</a:t>
            </a:r>
            <a:r>
              <a:rPr lang="en-US" dirty="0" smtClean="0"/>
              <a:t>tatistics</a:t>
            </a:r>
          </a:p>
          <a:p>
            <a:pPr lvl="1"/>
            <a:r>
              <a:rPr lang="en-US" sz="1800" dirty="0" smtClean="0"/>
              <a:t>Nationally </a:t>
            </a:r>
            <a:r>
              <a:rPr lang="en-US" sz="1800" dirty="0"/>
              <a:t>10% of law enforcement officers </a:t>
            </a:r>
            <a:r>
              <a:rPr lang="en-US" sz="1800" dirty="0" smtClean="0"/>
              <a:t>were </a:t>
            </a:r>
            <a:r>
              <a:rPr lang="en-US" sz="1800" dirty="0"/>
              <a:t>assaulted in the line of duty </a:t>
            </a:r>
            <a:r>
              <a:rPr lang="en-US" sz="1800" dirty="0" smtClean="0"/>
              <a:t>during 2012.  </a:t>
            </a:r>
          </a:p>
          <a:p>
            <a:pPr lvl="1"/>
            <a:endParaRPr lang="en-US" sz="1800" dirty="0" smtClean="0"/>
          </a:p>
          <a:p>
            <a:pPr marL="393192" lvl="1" indent="0">
              <a:buNone/>
            </a:pPr>
            <a:r>
              <a:rPr lang="en-US" b="1" dirty="0" smtClean="0"/>
              <a:t>OCSO Deputies Injured in Assaults Annually </a:t>
            </a:r>
          </a:p>
          <a:p>
            <a:pPr marL="393192" lvl="1" indent="0">
              <a:buNone/>
            </a:pPr>
            <a:r>
              <a:rPr lang="en-US" dirty="0" smtClean="0"/>
              <a:t>2014 </a:t>
            </a:r>
            <a:r>
              <a:rPr lang="en-US" dirty="0"/>
              <a:t>– 20	</a:t>
            </a:r>
            <a:r>
              <a:rPr lang="en-US" dirty="0" smtClean="0"/>
              <a:t>15.6</a:t>
            </a:r>
            <a:r>
              <a:rPr lang="en-US" dirty="0"/>
              <a:t>% Estimated (</a:t>
            </a:r>
            <a:r>
              <a:rPr lang="en-US" dirty="0" smtClean="0"/>
              <a:t>Semi Annual) </a:t>
            </a:r>
            <a:r>
              <a:rPr lang="en-US" dirty="0"/>
              <a:t/>
            </a:r>
            <a:br>
              <a:rPr lang="en-US" dirty="0"/>
            </a:br>
            <a:r>
              <a:rPr lang="en-US" dirty="0"/>
              <a:t>2013 – 36	</a:t>
            </a:r>
            <a:r>
              <a:rPr lang="en-US" dirty="0" smtClean="0"/>
              <a:t>14.8%</a:t>
            </a:r>
            <a:r>
              <a:rPr lang="en-US" dirty="0"/>
              <a:t/>
            </a:r>
            <a:br>
              <a:rPr lang="en-US" dirty="0"/>
            </a:br>
            <a:r>
              <a:rPr lang="en-US" dirty="0"/>
              <a:t>2012 – 32	</a:t>
            </a:r>
            <a:r>
              <a:rPr lang="en-US" dirty="0" smtClean="0"/>
              <a:t>13.1%</a:t>
            </a:r>
            <a:r>
              <a:rPr lang="en-US" dirty="0"/>
              <a:t/>
            </a:r>
            <a:br>
              <a:rPr lang="en-US" dirty="0"/>
            </a:br>
            <a:r>
              <a:rPr lang="en-US" dirty="0"/>
              <a:t>2011 – </a:t>
            </a:r>
            <a:r>
              <a:rPr lang="en-US" dirty="0" smtClean="0"/>
              <a:t>29</a:t>
            </a:r>
            <a:r>
              <a:rPr lang="en-US" dirty="0"/>
              <a:t>	</a:t>
            </a:r>
            <a:r>
              <a:rPr lang="en-US" dirty="0" smtClean="0"/>
              <a:t>11.0%</a:t>
            </a:r>
            <a:r>
              <a:rPr lang="en-US" dirty="0"/>
              <a:t/>
            </a:r>
            <a:br>
              <a:rPr lang="en-US" dirty="0"/>
            </a:br>
            <a:r>
              <a:rPr lang="en-US" dirty="0"/>
              <a:t>2010 – 24	</a:t>
            </a:r>
            <a:r>
              <a:rPr lang="en-US" dirty="0" smtClean="0"/>
              <a:t>9.3%</a:t>
            </a:r>
            <a:endParaRPr lang="en-US" dirty="0"/>
          </a:p>
        </p:txBody>
      </p:sp>
      <p:sp>
        <p:nvSpPr>
          <p:cNvPr id="5" name="TextBox 4"/>
          <p:cNvSpPr txBox="1"/>
          <p:nvPr/>
        </p:nvSpPr>
        <p:spPr>
          <a:xfrm>
            <a:off x="228600" y="5726668"/>
            <a:ext cx="8763000" cy="646331"/>
          </a:xfrm>
          <a:prstGeom prst="rect">
            <a:avLst/>
          </a:prstGeom>
          <a:noFill/>
        </p:spPr>
        <p:txBody>
          <a:bodyPr wrap="square" rtlCol="0">
            <a:spAutoFit/>
          </a:bodyPr>
          <a:lstStyle/>
          <a:p>
            <a:r>
              <a:rPr lang="en-US" dirty="0"/>
              <a:t>The OCSO is </a:t>
            </a:r>
            <a:r>
              <a:rPr lang="en-US" dirty="0">
                <a:solidFill>
                  <a:srgbClr val="FF0000"/>
                </a:solidFill>
              </a:rPr>
              <a:t>5</a:t>
            </a:r>
            <a:r>
              <a:rPr lang="en-US" dirty="0" smtClean="0">
                <a:solidFill>
                  <a:srgbClr val="FF0000"/>
                </a:solidFill>
              </a:rPr>
              <a:t>.6%</a:t>
            </a:r>
            <a:r>
              <a:rPr lang="en-US" dirty="0" smtClean="0"/>
              <a:t> </a:t>
            </a:r>
            <a:r>
              <a:rPr lang="en-US" dirty="0"/>
              <a:t>above the national average for injured officers as a result of assault.  It is no coincidence that having 37% fewer officers per thousand citizens affects officer safety.</a:t>
            </a:r>
          </a:p>
        </p:txBody>
      </p:sp>
    </p:spTree>
    <p:extLst>
      <p:ext uri="{BB962C8B-B14F-4D97-AF65-F5344CB8AC3E}">
        <p14:creationId xmlns:p14="http://schemas.microsoft.com/office/powerpoint/2010/main" val="458998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77200" cy="685800"/>
          </a:xfrm>
        </p:spPr>
        <p:txBody>
          <a:bodyPr>
            <a:normAutofit/>
          </a:bodyPr>
          <a:lstStyle/>
          <a:p>
            <a:pPr algn="ctr"/>
            <a:r>
              <a:rPr lang="en-US" sz="2000" dirty="0" smtClean="0"/>
              <a:t>OCSO Deputies are dealing with </a:t>
            </a:r>
            <a:r>
              <a:rPr lang="en-US" sz="2000" b="1" u="sng" dirty="0" smtClean="0">
                <a:solidFill>
                  <a:srgbClr val="FF0000"/>
                </a:solidFill>
              </a:rPr>
              <a:t>74.59% </a:t>
            </a:r>
            <a:r>
              <a:rPr lang="en-US" sz="2000" b="1" dirty="0">
                <a:solidFill>
                  <a:srgbClr val="808080"/>
                </a:solidFill>
              </a:rPr>
              <a:t> </a:t>
            </a:r>
            <a:r>
              <a:rPr lang="en-US" sz="2000" dirty="0" smtClean="0"/>
              <a:t>more violent encounters (resisting with violence) than just two years ago.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819242"/>
              </p:ext>
            </p:extLst>
          </p:nvPr>
        </p:nvGraphicFramePr>
        <p:xfrm>
          <a:off x="381000" y="1600200"/>
          <a:ext cx="8229600" cy="31241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4400" y="4724400"/>
            <a:ext cx="7391400" cy="1754326"/>
          </a:xfrm>
          <a:prstGeom prst="rect">
            <a:avLst/>
          </a:prstGeom>
          <a:noFill/>
        </p:spPr>
        <p:txBody>
          <a:bodyPr wrap="square" rtlCol="0">
            <a:spAutoFit/>
          </a:bodyPr>
          <a:lstStyle/>
          <a:p>
            <a:endParaRPr lang="en-US" b="1" u="sng" dirty="0" smtClean="0"/>
          </a:p>
          <a:p>
            <a:r>
              <a:rPr lang="en-US" b="1" u="sng" dirty="0" smtClean="0"/>
              <a:t>OCSO  Violent Encounters</a:t>
            </a:r>
          </a:p>
          <a:p>
            <a:endParaRPr lang="en-US" dirty="0" smtClean="0"/>
          </a:p>
          <a:p>
            <a:r>
              <a:rPr lang="en-US" dirty="0" smtClean="0"/>
              <a:t>2011 – 185 violent encounters by Deputies 	</a:t>
            </a:r>
          </a:p>
          <a:p>
            <a:r>
              <a:rPr lang="en-US" dirty="0" smtClean="0"/>
              <a:t>2012 – 254 violent encounters by Deputies</a:t>
            </a:r>
          </a:p>
          <a:p>
            <a:r>
              <a:rPr lang="en-US" dirty="0" smtClean="0"/>
              <a:t>2013 – 323  violent encounters by Deputies </a:t>
            </a:r>
            <a:endParaRPr lang="en-US" dirty="0"/>
          </a:p>
        </p:txBody>
      </p:sp>
    </p:spTree>
    <p:extLst>
      <p:ext uri="{BB962C8B-B14F-4D97-AF65-F5344CB8AC3E}">
        <p14:creationId xmlns:p14="http://schemas.microsoft.com/office/powerpoint/2010/main" val="313925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CSO JD">
      <a:majorFont>
        <a:latin typeface="Cambria"/>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11641</TotalTime>
  <Words>1201</Words>
  <Application>Microsoft Office PowerPoint</Application>
  <PresentationFormat>On-screen Show (4:3)</PresentationFormat>
  <Paragraphs>235</Paragraphs>
  <Slides>20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Flow</vt:lpstr>
      <vt:lpstr>Acrobat Document</vt:lpstr>
      <vt:lpstr>Okaloosa County Sheriff’s Office Fiscal Year 2015 Budget  Sheriff Larry R. Ashley   Submitted June 1, 2014  </vt:lpstr>
      <vt:lpstr>Consolidated Budget</vt:lpstr>
      <vt:lpstr>10 Factors We Must Consider in Preparing Our Budget</vt:lpstr>
      <vt:lpstr> OCSO Law Enforcement Costs   </vt:lpstr>
      <vt:lpstr>Personnel Allocation</vt:lpstr>
      <vt:lpstr>Annual Call Volume Increase</vt:lpstr>
      <vt:lpstr> Average time on calls in minutes</vt:lpstr>
      <vt:lpstr> OCSO Deputies Injured Due To Assault</vt:lpstr>
      <vt:lpstr>OCSO Deputies are dealing with 74.59%  more violent encounters (resisting with violence) than just two years ago.  </vt:lpstr>
      <vt:lpstr>            OCSO Fleet Condition</vt:lpstr>
      <vt:lpstr>OCSO Fleet Decline </vt:lpstr>
      <vt:lpstr>    OCSO Technology Decline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peacocj</dc:creator>
  <cp:lastModifiedBy>Larry Ashley</cp:lastModifiedBy>
  <cp:revision>196</cp:revision>
  <cp:lastPrinted>2014-07-22T16:18:12Z</cp:lastPrinted>
  <dcterms:created xsi:type="dcterms:W3CDTF">2011-05-24T12:34:25Z</dcterms:created>
  <dcterms:modified xsi:type="dcterms:W3CDTF">2014-07-24T19:44:18Z</dcterms:modified>
</cp:coreProperties>
</file>